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268" r:id="rId2"/>
    <p:sldId id="309" r:id="rId3"/>
    <p:sldId id="258" r:id="rId4"/>
    <p:sldId id="321" r:id="rId5"/>
    <p:sldId id="303" r:id="rId6"/>
    <p:sldId id="293" r:id="rId7"/>
    <p:sldId id="272" r:id="rId8"/>
    <p:sldId id="273" r:id="rId9"/>
    <p:sldId id="274" r:id="rId10"/>
    <p:sldId id="265" r:id="rId11"/>
    <p:sldId id="318" r:id="rId12"/>
    <p:sldId id="319" r:id="rId13"/>
    <p:sldId id="320" r:id="rId14"/>
    <p:sldId id="280" r:id="rId15"/>
    <p:sldId id="275" r:id="rId16"/>
    <p:sldId id="322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50" autoAdjust="0"/>
    <p:restoredTop sz="92460" autoAdjust="0"/>
  </p:normalViewPr>
  <p:slideViewPr>
    <p:cSldViewPr>
      <p:cViewPr varScale="1">
        <p:scale>
          <a:sx n="65" d="100"/>
          <a:sy n="65" d="100"/>
        </p:scale>
        <p:origin x="-14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C5379D1-E294-4811-88AA-FD4C74B2894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53125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33B529-443A-4166-A1E4-3FDAB03010EC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 algn="just"/>
            <a:endParaRPr lang="en-US" altLang="zh-CN"/>
          </a:p>
          <a:p>
            <a:pPr algn="just"/>
            <a:r>
              <a:rPr lang="zh-CN" altLang="en-US"/>
              <a:t>　　　</a:t>
            </a:r>
          </a:p>
        </p:txBody>
      </p:sp>
    </p:spTree>
    <p:extLst>
      <p:ext uri="{BB962C8B-B14F-4D97-AF65-F5344CB8AC3E}">
        <p14:creationId xmlns:p14="http://schemas.microsoft.com/office/powerpoint/2010/main" val="1839715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4C6F9AF-D2A3-40C7-8314-E48C9DFA1F90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63496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3497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8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9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3500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63501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02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03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04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05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3506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63507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08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09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3510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63511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12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13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14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15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63516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517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A6A20-EBA8-4D2A-A07D-9F6ABC8B96B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3795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AFB76-8847-420F-BBE0-6DD858173B6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974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3E066-5065-4C4C-802C-0B6523FF00D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42789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90900-E831-4957-A3EB-A6518FBF900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063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378EF-20AB-4537-A002-B37B43F1DFD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9166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A4B9E-0AFC-4D78-BFCA-BACAEAC9AFF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6456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9C132-3423-4AF1-903B-13C632352A4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00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9A7D3-A50C-4A05-80CD-F18C3E19D2B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0465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D2308-666D-4DC9-97F0-9B254E8FB7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0973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28981F-8292-4B53-885E-C65B2AE4ECD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1180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017820-8EE2-4BBC-87F3-3F6B626EC672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247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247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247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6247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7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7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7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7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8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8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8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8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24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624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6248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8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8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248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9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9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2492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6249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9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9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9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9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9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9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0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2501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6250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0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250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6250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6250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2507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6250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0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1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1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1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1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1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1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6251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N:\&#39532;&#35828;\&#32972;&#26223;&#38899;22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2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28600" y="1581150"/>
            <a:ext cx="8915400" cy="326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</a:rPr>
              <a:t>复习重要文言字词</a:t>
            </a:r>
          </a:p>
          <a:p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2 .</a:t>
            </a: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</a:rPr>
              <a:t>阅读探究作者情感。</a:t>
            </a:r>
          </a:p>
          <a:p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3 .</a:t>
            </a: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</a:rPr>
              <a:t>完成检测。</a:t>
            </a:r>
            <a:r>
              <a:rPr lang="zh-CN" altLang="en-US" sz="3600" b="1">
                <a:solidFill>
                  <a:schemeClr val="tx2"/>
                </a:solidFill>
                <a:latin typeface="Arial" panose="020B0604020202020204" pitchFamily="34" charset="0"/>
              </a:rPr>
              <a:t/>
            </a:r>
            <a:br>
              <a:rPr lang="zh-CN" altLang="en-US" sz="3600" b="1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zh-CN" altLang="en-US" sz="3600" b="1">
                <a:solidFill>
                  <a:schemeClr val="tx2"/>
                </a:solidFill>
                <a:latin typeface="Arial" panose="020B0604020202020204" pitchFamily="34" charset="0"/>
              </a:rPr>
              <a:t/>
            </a:r>
            <a:br>
              <a:rPr lang="zh-CN" altLang="en-US" sz="3600" b="1">
                <a:solidFill>
                  <a:schemeClr val="tx2"/>
                </a:solidFill>
                <a:latin typeface="Arial" panose="020B0604020202020204" pitchFamily="34" charset="0"/>
              </a:rPr>
            </a:br>
            <a:endParaRPr lang="zh-CN" altLang="en-US" sz="36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endParaRPr lang="en-US" altLang="zh-CN" sz="28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1116013" y="107950"/>
            <a:ext cx="3455987" cy="1339850"/>
          </a:xfrm>
          <a:prstGeom prst="flowChartPunchedTap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sz="3200" b="1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250825" y="188913"/>
            <a:ext cx="663575" cy="725487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042988" y="260350"/>
            <a:ext cx="44434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>
                <a:solidFill>
                  <a:schemeClr val="accent2"/>
                </a:solidFill>
                <a:latin typeface="Arial" panose="020B0604020202020204" pitchFamily="34" charset="0"/>
              </a:rPr>
              <a:t>学习目标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 descr="图片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6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604838"/>
            <a:ext cx="9144000" cy="722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2800" b="1">
                <a:solidFill>
                  <a:srgbClr val="FF6600"/>
                </a:solidFill>
                <a:latin typeface="Times New Roman" panose="02020603050405020304" pitchFamily="18" charset="0"/>
              </a:rPr>
              <a:t>1</a:t>
            </a:r>
            <a:r>
              <a:rPr kumimoji="1" lang="zh-CN" altLang="en-US" sz="2800" b="1">
                <a:solidFill>
                  <a:srgbClr val="FF6600"/>
                </a:solidFill>
                <a:latin typeface="Times New Roman" panose="02020603050405020304" pitchFamily="18" charset="0"/>
              </a:rPr>
              <a:t>、祗辱于奴隶人之手，骈死于槽枥之间，不以千里称也。</a:t>
            </a:r>
          </a:p>
          <a:p>
            <a:pPr>
              <a:lnSpc>
                <a:spcPct val="90000"/>
              </a:lnSpc>
            </a:pPr>
            <a:endParaRPr kumimoji="1" lang="zh-CN" altLang="en-US" sz="2800" b="1">
              <a:solidFill>
                <a:srgbClr val="FF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kumimoji="1" lang="zh-CN" altLang="en-US" sz="2800" b="1">
              <a:solidFill>
                <a:srgbClr val="FF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kumimoji="1" lang="en-US" altLang="zh-CN" sz="2800" b="1">
                <a:solidFill>
                  <a:srgbClr val="FF6600"/>
                </a:solidFill>
                <a:latin typeface="Times New Roman" panose="02020603050405020304" pitchFamily="18" charset="0"/>
              </a:rPr>
              <a:t>2</a:t>
            </a:r>
            <a:r>
              <a:rPr kumimoji="1" lang="zh-CN" altLang="en-US" sz="2800" b="1">
                <a:solidFill>
                  <a:srgbClr val="FF6600"/>
                </a:solidFill>
                <a:latin typeface="Times New Roman" panose="02020603050405020304" pitchFamily="18" charset="0"/>
              </a:rPr>
              <a:t>、食马者不知其能千里而食也。</a:t>
            </a:r>
          </a:p>
          <a:p>
            <a:pPr>
              <a:lnSpc>
                <a:spcPct val="90000"/>
              </a:lnSpc>
            </a:pPr>
            <a:endParaRPr kumimoji="1" lang="zh-CN" altLang="en-US" sz="2800" b="1">
              <a:solidFill>
                <a:srgbClr val="FF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kumimoji="1" lang="zh-CN" altLang="en-US" sz="2800" b="1">
              <a:solidFill>
                <a:srgbClr val="FF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kumimoji="1" lang="en-US" altLang="zh-CN" sz="2800" b="1">
                <a:solidFill>
                  <a:srgbClr val="FF6600"/>
                </a:solidFill>
                <a:latin typeface="Times New Roman" panose="02020603050405020304" pitchFamily="18" charset="0"/>
              </a:rPr>
              <a:t>3</a:t>
            </a:r>
            <a:r>
              <a:rPr kumimoji="1" lang="zh-CN" altLang="en-US" sz="2800" b="1">
                <a:solidFill>
                  <a:srgbClr val="FF6600"/>
                </a:solidFill>
                <a:latin typeface="Times New Roman" panose="02020603050405020304" pitchFamily="18" charset="0"/>
              </a:rPr>
              <a:t>、且欲与常马等不可得，安求其能千里也 ？</a:t>
            </a:r>
          </a:p>
          <a:p>
            <a:pPr>
              <a:lnSpc>
                <a:spcPct val="90000"/>
              </a:lnSpc>
            </a:pPr>
            <a:endParaRPr kumimoji="1" lang="zh-CN" altLang="en-US" sz="2800" b="1">
              <a:solidFill>
                <a:srgbClr val="FF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kumimoji="1" lang="zh-CN" altLang="en-US" sz="2800" b="1">
              <a:solidFill>
                <a:srgbClr val="FF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kumimoji="1" lang="en-US" altLang="zh-CN" sz="2800" b="1">
                <a:solidFill>
                  <a:srgbClr val="FF6600"/>
                </a:solidFill>
                <a:latin typeface="Times New Roman" panose="02020603050405020304" pitchFamily="18" charset="0"/>
              </a:rPr>
              <a:t>4</a:t>
            </a:r>
            <a:r>
              <a:rPr kumimoji="1" lang="zh-CN" altLang="en-US" sz="2800" b="1">
                <a:solidFill>
                  <a:srgbClr val="FF6600"/>
                </a:solidFill>
                <a:latin typeface="Times New Roman" panose="02020603050405020304" pitchFamily="18" charset="0"/>
              </a:rPr>
              <a:t>、策之不以其道，食之不能尽其材，鸣之而不能通其意，</a:t>
            </a:r>
          </a:p>
          <a:p>
            <a:pPr>
              <a:lnSpc>
                <a:spcPct val="90000"/>
              </a:lnSpc>
            </a:pPr>
            <a:endParaRPr kumimoji="1" lang="zh-CN" altLang="en-US" sz="2800" b="1">
              <a:solidFill>
                <a:srgbClr val="FF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kumimoji="1" lang="zh-CN" altLang="en-US" sz="2800" b="1">
              <a:solidFill>
                <a:srgbClr val="FF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kumimoji="1" lang="en-US" altLang="zh-CN" sz="2800" b="1">
                <a:solidFill>
                  <a:srgbClr val="FF6600"/>
                </a:solidFill>
                <a:latin typeface="Times New Roman" panose="02020603050405020304" pitchFamily="18" charset="0"/>
              </a:rPr>
              <a:t>5</a:t>
            </a:r>
            <a:r>
              <a:rPr kumimoji="1" lang="zh-CN" altLang="en-US" sz="2800" b="1">
                <a:solidFill>
                  <a:srgbClr val="FF6600"/>
                </a:solidFill>
                <a:latin typeface="Times New Roman" panose="02020603050405020304" pitchFamily="18" charset="0"/>
              </a:rPr>
              <a:t>、其真无马邪？其真不知马也。</a:t>
            </a:r>
          </a:p>
          <a:p>
            <a:pPr>
              <a:lnSpc>
                <a:spcPct val="90000"/>
              </a:lnSpc>
            </a:pPr>
            <a:endParaRPr kumimoji="1" lang="zh-CN" altLang="en-US" sz="2800" b="1">
              <a:solidFill>
                <a:srgbClr val="FF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kumimoji="1" lang="zh-CN" altLang="en-US" sz="2800" b="1">
              <a:solidFill>
                <a:srgbClr val="FF66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kumimoji="1" lang="en-US" altLang="zh-CN" sz="2800" b="1">
              <a:solidFill>
                <a:srgbClr val="FF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73075" y="26988"/>
            <a:ext cx="8442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220CC4"/>
                </a:solidFill>
                <a:latin typeface="Times New Roman" panose="02020603050405020304" pitchFamily="18" charset="0"/>
              </a:rPr>
              <a:t>重要句子翻译：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36550" y="1400175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1" lang="zh-CN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81000" y="1219200"/>
            <a:ext cx="8588375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</a:t>
            </a:r>
            <a:r>
              <a:rPr kumimoji="1" lang="zh-CN" altLang="en-US" sz="2800" b="1">
                <a:solidFill>
                  <a:srgbClr val="220CC4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只是屈辱在低贱的人手中，和普通的马一同死在槽马厩里，不用“千里马”的称号称呼它。</a:t>
            </a:r>
          </a:p>
          <a:p>
            <a:pPr>
              <a:spcBef>
                <a:spcPct val="50000"/>
              </a:spcBef>
            </a:pPr>
            <a:endParaRPr kumimoji="1" lang="en-US" altLang="zh-CN" sz="2800" b="1">
              <a:solidFill>
                <a:srgbClr val="220CC4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85800" y="2590800"/>
            <a:ext cx="86534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220CC4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喂马的人不知道它能日行千里去喂养它。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09563" y="3657600"/>
            <a:ext cx="8834437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1" lang="zh-CN" altLang="en-US" sz="2800" b="1">
                <a:solidFill>
                  <a:srgbClr val="220CC4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况且想要跟普通的马一样都（不能）办不到，（又</a:t>
            </a:r>
            <a:r>
              <a:rPr kumimoji="1" lang="en-US" altLang="zh-CN" sz="2800" b="1">
                <a:solidFill>
                  <a:srgbClr val="220CC4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)</a:t>
            </a:r>
            <a:r>
              <a:rPr kumimoji="1" lang="zh-CN" altLang="en-US" sz="2800" b="1">
                <a:solidFill>
                  <a:srgbClr val="220CC4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怎么能要求它日行千里呢？</a:t>
            </a:r>
          </a:p>
          <a:p>
            <a:pPr>
              <a:spcBef>
                <a:spcPct val="50000"/>
              </a:spcBef>
            </a:pPr>
            <a:endParaRPr kumimoji="1" lang="en-US" altLang="zh-CN" sz="2800" b="1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28600" y="48768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solidFill>
                  <a:srgbClr val="718F75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</a:t>
            </a:r>
            <a:r>
              <a:rPr kumimoji="1" lang="zh-CN" altLang="en-US" sz="2800" b="1">
                <a:solidFill>
                  <a:srgbClr val="220CC4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鞭打它不按照驾驭千里马的方法，喂养它（却不喂饱）不能充分施展出它的才能，马嘶鸣却不能通晓它的意思。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0" y="6276975"/>
            <a:ext cx="91440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1" lang="zh-CN" altLang="en-US" sz="2800" b="1">
                <a:solidFill>
                  <a:srgbClr val="220CC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难道真的没有千里马吗？（恐怕）是真的不认识千里马呀</a:t>
            </a:r>
            <a:r>
              <a:rPr kumimoji="1" lang="en-US" altLang="zh-CN" sz="2800" b="1">
                <a:solidFill>
                  <a:srgbClr val="220CC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</a:p>
          <a:p>
            <a:pPr>
              <a:spcBef>
                <a:spcPct val="50000"/>
              </a:spcBef>
            </a:pPr>
            <a:endParaRPr kumimoji="1" lang="en-US" altLang="zh-CN" sz="2800" b="1">
              <a:solidFill>
                <a:srgbClr val="220CC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9" grpId="0"/>
      <p:bldP spid="16390" grpId="0"/>
      <p:bldP spid="16391" grpId="0"/>
      <p:bldP spid="16392" grpId="0"/>
      <p:bldP spid="163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914400" y="2057400"/>
            <a:ext cx="68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以</a:t>
            </a:r>
          </a:p>
        </p:txBody>
      </p:sp>
      <p:sp>
        <p:nvSpPr>
          <p:cNvPr id="81923" name="AutoShape 3"/>
          <p:cNvSpPr>
            <a:spLocks/>
          </p:cNvSpPr>
          <p:nvPr/>
        </p:nvSpPr>
        <p:spPr bwMode="auto">
          <a:xfrm>
            <a:off x="1600200" y="1600200"/>
            <a:ext cx="152400" cy="1524000"/>
          </a:xfrm>
          <a:prstGeom prst="leftBrace">
            <a:avLst>
              <a:gd name="adj1" fmla="val 8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1828800" y="1371600"/>
            <a:ext cx="434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不以千里称也</a:t>
            </a: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1981200" y="2057400"/>
            <a:ext cx="350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策之不以其道</a:t>
            </a:r>
            <a:r>
              <a:rPr kumimoji="1" lang="zh-CN" altLang="en-US" sz="3200">
                <a:latin typeface="Times New Roman" panose="02020603050405020304" pitchFamily="18" charset="0"/>
              </a:rPr>
              <a:t>　</a:t>
            </a: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5257800" y="1447800"/>
            <a:ext cx="1066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用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5334000" y="2057400"/>
            <a:ext cx="996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按照</a:t>
            </a: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1905000" y="2667000"/>
            <a:ext cx="533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以其境过清，不可久居</a:t>
            </a:r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7010400" y="2743200"/>
            <a:ext cx="114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因为</a:t>
            </a:r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1108075" y="4241800"/>
            <a:ext cx="488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食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1828800" y="3810000"/>
            <a:ext cx="460851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 b="1">
                <a:solidFill>
                  <a:srgbClr val="220CC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食</a:t>
            </a:r>
            <a:r>
              <a:rPr kumimoji="1" lang="zh-CN" altLang="en-US" sz="2400" b="1">
                <a:solidFill>
                  <a:srgbClr val="CC66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不饱，力不足</a:t>
            </a:r>
          </a:p>
          <a:p>
            <a:r>
              <a:rPr kumimoji="1" lang="zh-CN" altLang="en-US" sz="2400" b="1">
                <a:solidFill>
                  <a:srgbClr val="CC66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一</a:t>
            </a:r>
            <a:r>
              <a:rPr kumimoji="1" lang="zh-CN" altLang="en-US" sz="2800" b="1">
                <a:solidFill>
                  <a:srgbClr val="220CC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食</a:t>
            </a:r>
            <a:r>
              <a:rPr kumimoji="1" lang="zh-CN" altLang="en-US" sz="2400" b="1">
                <a:solidFill>
                  <a:srgbClr val="CC66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或尽粟一石</a:t>
            </a:r>
          </a:p>
          <a:p>
            <a:r>
              <a:rPr kumimoji="1" lang="zh-CN" altLang="en-US" sz="2800" b="1">
                <a:solidFill>
                  <a:srgbClr val="220CC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食</a:t>
            </a:r>
            <a:r>
              <a:rPr kumimoji="1" lang="zh-CN" altLang="en-US" sz="2400" b="1">
                <a:solidFill>
                  <a:srgbClr val="CC66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之不能尽其材</a:t>
            </a:r>
          </a:p>
          <a:p>
            <a:r>
              <a:rPr kumimoji="1" lang="zh-CN" altLang="en-US" sz="2800" b="1">
                <a:solidFill>
                  <a:srgbClr val="220CC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食</a:t>
            </a:r>
            <a:r>
              <a:rPr kumimoji="1" lang="zh-CN" altLang="en-US" sz="2400" b="1">
                <a:solidFill>
                  <a:srgbClr val="CC6600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马者不知其能千里而食之</a:t>
            </a:r>
          </a:p>
        </p:txBody>
      </p:sp>
      <p:sp>
        <p:nvSpPr>
          <p:cNvPr id="81932" name="AutoShape 12"/>
          <p:cNvSpPr>
            <a:spLocks/>
          </p:cNvSpPr>
          <p:nvPr/>
        </p:nvSpPr>
        <p:spPr bwMode="auto">
          <a:xfrm>
            <a:off x="1676400" y="3810000"/>
            <a:ext cx="76200" cy="1828800"/>
          </a:xfrm>
          <a:prstGeom prst="leftBrace">
            <a:avLst>
              <a:gd name="adj1" fmla="val 20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5638800" y="4724400"/>
            <a:ext cx="2984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kumimoji="1" lang="en-US" altLang="zh-CN" sz="5400" b="1">
                <a:solidFill>
                  <a:srgbClr val="800000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}</a:t>
            </a:r>
            <a:r>
              <a:rPr kumimoji="1" lang="en-US" altLang="zh-CN" sz="2400" b="1">
                <a:solidFill>
                  <a:srgbClr val="800000"/>
                </a:solidFill>
                <a:latin typeface="Arial" panose="020B0604020202020204" pitchFamily="34" charset="0"/>
              </a:rPr>
              <a:t>sÌ</a:t>
            </a:r>
            <a:r>
              <a:rPr kumimoji="1" lang="zh-CN" altLang="en-US" sz="2400" b="1">
                <a:solidFill>
                  <a:srgbClr val="800000"/>
                </a:solidFill>
                <a:latin typeface="Arial" panose="020B0604020202020204" pitchFamily="34" charset="0"/>
              </a:rPr>
              <a:t>，通“饲”，喂养</a:t>
            </a:r>
          </a:p>
        </p:txBody>
      </p:sp>
      <p:sp>
        <p:nvSpPr>
          <p:cNvPr id="81934" name="Text Box 14"/>
          <p:cNvSpPr txBox="1">
            <a:spLocks noChangeArrowheads="1"/>
          </p:cNvSpPr>
          <p:nvPr/>
        </p:nvSpPr>
        <p:spPr bwMode="auto">
          <a:xfrm>
            <a:off x="4419600" y="3886200"/>
            <a:ext cx="23669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kumimoji="1" lang="en-US" altLang="zh-CN" sz="5400" b="1">
                <a:solidFill>
                  <a:srgbClr val="800000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}</a:t>
            </a:r>
            <a:r>
              <a:rPr kumimoji="1" lang="en-US" altLang="zh-CN" sz="2400" b="1">
                <a:solidFill>
                  <a:srgbClr val="800000"/>
                </a:solidFill>
                <a:latin typeface="宋体" panose="02010600030101010101" pitchFamily="2" charset="-122"/>
              </a:rPr>
              <a:t>shí</a:t>
            </a:r>
            <a:r>
              <a:rPr kumimoji="1" lang="zh-CN" altLang="en-US" sz="2400" b="1">
                <a:solidFill>
                  <a:srgbClr val="800000"/>
                </a:solidFill>
                <a:latin typeface="宋体" panose="02010600030101010101" pitchFamily="2" charset="-122"/>
              </a:rPr>
              <a:t>，吃</a:t>
            </a:r>
          </a:p>
        </p:txBody>
      </p:sp>
      <p:sp>
        <p:nvSpPr>
          <p:cNvPr id="81935" name="Text Box 15"/>
          <p:cNvSpPr txBox="1">
            <a:spLocks noChangeArrowheads="1"/>
          </p:cNvSpPr>
          <p:nvPr/>
        </p:nvSpPr>
        <p:spPr bwMode="auto">
          <a:xfrm>
            <a:off x="631825" y="304800"/>
            <a:ext cx="85121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4000" b="1">
                <a:solidFill>
                  <a:srgbClr val="220CC4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一字多义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文体作者配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500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500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500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500"/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500"/>
                                        <p:tgtEl>
                                          <p:spTgt spid="819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500"/>
                                        <p:tgtEl>
                                          <p:spTgt spid="819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utoUpdateAnimBg="0"/>
      <p:bldP spid="81923" grpId="0" animBg="1"/>
      <p:bldP spid="81924" grpId="0" autoUpdateAnimBg="0"/>
      <p:bldP spid="81925" grpId="0" autoUpdateAnimBg="0"/>
      <p:bldP spid="81926" grpId="0" autoUpdateAnimBg="0"/>
      <p:bldP spid="81927" grpId="0" autoUpdateAnimBg="0"/>
      <p:bldP spid="81928" grpId="0" autoUpdateAnimBg="0"/>
      <p:bldP spid="81929" grpId="0" autoUpdateAnimBg="0"/>
      <p:bldP spid="81930" grpId="0"/>
      <p:bldP spid="81931" grpId="0"/>
      <p:bldP spid="81932" grpId="0" animBg="1"/>
      <p:bldP spid="81933" grpId="0"/>
      <p:bldP spid="81934" grpId="0"/>
      <p:bldP spid="819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381000" y="1211263"/>
            <a:ext cx="2438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而</a:t>
            </a:r>
          </a:p>
        </p:txBody>
      </p:sp>
      <p:sp>
        <p:nvSpPr>
          <p:cNvPr id="82947" name="AutoShape 3"/>
          <p:cNvSpPr>
            <a:spLocks/>
          </p:cNvSpPr>
          <p:nvPr/>
        </p:nvSpPr>
        <p:spPr bwMode="auto">
          <a:xfrm>
            <a:off x="914400" y="533400"/>
            <a:ext cx="304800" cy="1905000"/>
          </a:xfrm>
          <a:prstGeom prst="leftBrace">
            <a:avLst>
              <a:gd name="adj1" fmla="val 5208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1371600" y="304800"/>
            <a:ext cx="2819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而伯乐不常有</a:t>
            </a: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1295400" y="990600"/>
            <a:ext cx="403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不知其能千里而食也</a:t>
            </a: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1371600" y="1600200"/>
            <a:ext cx="2514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执策而临之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4267200" y="381000"/>
            <a:ext cx="3505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表转折，可是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5486400" y="1066800"/>
            <a:ext cx="3429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表承接</a:t>
            </a:r>
          </a:p>
        </p:txBody>
      </p:sp>
      <p:sp>
        <p:nvSpPr>
          <p:cNvPr id="82953" name="Text Box 9"/>
          <p:cNvSpPr txBox="1">
            <a:spLocks noChangeArrowheads="1"/>
          </p:cNvSpPr>
          <p:nvPr/>
        </p:nvSpPr>
        <p:spPr bwMode="auto">
          <a:xfrm>
            <a:off x="3657600" y="1676400"/>
            <a:ext cx="3733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表承接</a:t>
            </a:r>
          </a:p>
        </p:txBody>
      </p:sp>
      <p:sp>
        <p:nvSpPr>
          <p:cNvPr id="82954" name="Text Box 10"/>
          <p:cNvSpPr txBox="1">
            <a:spLocks noChangeArrowheads="1"/>
          </p:cNvSpPr>
          <p:nvPr/>
        </p:nvSpPr>
        <p:spPr bwMode="auto">
          <a:xfrm>
            <a:off x="533400" y="4191000"/>
            <a:ext cx="91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之</a:t>
            </a:r>
          </a:p>
        </p:txBody>
      </p:sp>
      <p:sp>
        <p:nvSpPr>
          <p:cNvPr id="82955" name="AutoShape 11"/>
          <p:cNvSpPr>
            <a:spLocks/>
          </p:cNvSpPr>
          <p:nvPr/>
        </p:nvSpPr>
        <p:spPr bwMode="auto">
          <a:xfrm>
            <a:off x="1219200" y="3352800"/>
            <a:ext cx="381000" cy="2743200"/>
          </a:xfrm>
          <a:prstGeom prst="leftBrace">
            <a:avLst>
              <a:gd name="adj1" fmla="val 6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956" name="Text Box 12"/>
          <p:cNvSpPr txBox="1">
            <a:spLocks noChangeArrowheads="1"/>
          </p:cNvSpPr>
          <p:nvPr/>
        </p:nvSpPr>
        <p:spPr bwMode="auto">
          <a:xfrm>
            <a:off x="1524000" y="2971800"/>
            <a:ext cx="3733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祗辱于奴隶人之手</a:t>
            </a:r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1524000" y="35052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马之千里者</a:t>
            </a:r>
          </a:p>
        </p:txBody>
      </p:sp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1524000" y="3962400"/>
            <a:ext cx="3124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策之不以其道</a:t>
            </a:r>
          </a:p>
        </p:txBody>
      </p:sp>
      <p:sp>
        <p:nvSpPr>
          <p:cNvPr id="82959" name="Text Box 15"/>
          <p:cNvSpPr txBox="1">
            <a:spLocks noChangeArrowheads="1"/>
          </p:cNvSpPr>
          <p:nvPr/>
        </p:nvSpPr>
        <p:spPr bwMode="auto">
          <a:xfrm>
            <a:off x="1524000" y="4419600"/>
            <a:ext cx="3886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鸣之而不能通其意</a:t>
            </a:r>
          </a:p>
        </p:txBody>
      </p:sp>
      <p:sp>
        <p:nvSpPr>
          <p:cNvPr id="82960" name="Text Box 16"/>
          <p:cNvSpPr txBox="1">
            <a:spLocks noChangeArrowheads="1"/>
          </p:cNvSpPr>
          <p:nvPr/>
        </p:nvSpPr>
        <p:spPr bwMode="auto">
          <a:xfrm>
            <a:off x="1600200" y="48768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何陋之有</a:t>
            </a:r>
          </a:p>
        </p:txBody>
      </p:sp>
      <p:sp>
        <p:nvSpPr>
          <p:cNvPr id="82961" name="Text Box 17"/>
          <p:cNvSpPr txBox="1">
            <a:spLocks noChangeArrowheads="1"/>
          </p:cNvSpPr>
          <p:nvPr/>
        </p:nvSpPr>
        <p:spPr bwMode="auto">
          <a:xfrm>
            <a:off x="1600200" y="5410200"/>
            <a:ext cx="403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送杜少府之任蜀州</a:t>
            </a:r>
          </a:p>
        </p:txBody>
      </p:sp>
      <p:sp>
        <p:nvSpPr>
          <p:cNvPr id="82962" name="Text Box 18"/>
          <p:cNvSpPr txBox="1">
            <a:spLocks noChangeArrowheads="1"/>
          </p:cNvSpPr>
          <p:nvPr/>
        </p:nvSpPr>
        <p:spPr bwMode="auto">
          <a:xfrm>
            <a:off x="5410200" y="2971800"/>
            <a:ext cx="274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的，结构助词</a:t>
            </a:r>
          </a:p>
        </p:txBody>
      </p:sp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6019800" y="3048000"/>
            <a:ext cx="396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kumimoji="1" lang="zh-CN" altLang="zh-CN" sz="3200">
              <a:latin typeface="Times New Roman" panose="02020603050405020304" pitchFamily="18" charset="0"/>
            </a:endParaRPr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4419600" y="3505200"/>
            <a:ext cx="4495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定语后置的标志，不译</a:t>
            </a:r>
          </a:p>
        </p:txBody>
      </p:sp>
      <p:sp>
        <p:nvSpPr>
          <p:cNvPr id="82965" name="Text Box 21"/>
          <p:cNvSpPr txBox="1">
            <a:spLocks noChangeArrowheads="1"/>
          </p:cNvSpPr>
          <p:nvPr/>
        </p:nvSpPr>
        <p:spPr bwMode="auto">
          <a:xfrm>
            <a:off x="4419600" y="3962400"/>
            <a:ext cx="297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　</a:t>
            </a: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代词，千里马</a:t>
            </a:r>
          </a:p>
        </p:txBody>
      </p:sp>
      <p:sp>
        <p:nvSpPr>
          <p:cNvPr id="82966" name="Text Box 22"/>
          <p:cNvSpPr txBox="1">
            <a:spLocks noChangeArrowheads="1"/>
          </p:cNvSpPr>
          <p:nvPr/>
        </p:nvSpPr>
        <p:spPr bwMode="auto">
          <a:xfrm>
            <a:off x="4724400" y="4419600"/>
            <a:ext cx="4724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音节助词，调节音节，不译</a:t>
            </a:r>
          </a:p>
        </p:txBody>
      </p:sp>
      <p:sp>
        <p:nvSpPr>
          <p:cNvPr id="82967" name="Text Box 23"/>
          <p:cNvSpPr txBox="1">
            <a:spLocks noChangeArrowheads="1"/>
          </p:cNvSpPr>
          <p:nvPr/>
        </p:nvSpPr>
        <p:spPr bwMode="auto">
          <a:xfrm>
            <a:off x="3581400" y="4953000"/>
            <a:ext cx="3886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宾语前置的标志，不译</a:t>
            </a:r>
          </a:p>
        </p:txBody>
      </p:sp>
      <p:sp>
        <p:nvSpPr>
          <p:cNvPr id="82968" name="Text Box 24"/>
          <p:cNvSpPr txBox="1">
            <a:spLocks noChangeArrowheads="1"/>
          </p:cNvSpPr>
          <p:nvPr/>
        </p:nvSpPr>
        <p:spPr bwMode="auto">
          <a:xfrm>
            <a:off x="5181600" y="5486400"/>
            <a:ext cx="3048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往，到－－去</a:t>
            </a:r>
          </a:p>
        </p:txBody>
      </p:sp>
      <p:sp>
        <p:nvSpPr>
          <p:cNvPr id="82969" name="Text Box 25"/>
          <p:cNvSpPr txBox="1">
            <a:spLocks noChangeArrowheads="1"/>
          </p:cNvSpPr>
          <p:nvPr/>
        </p:nvSpPr>
        <p:spPr bwMode="auto">
          <a:xfrm>
            <a:off x="1371600" y="2209800"/>
            <a:ext cx="3886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鸣之而不能通其意</a:t>
            </a:r>
          </a:p>
        </p:txBody>
      </p:sp>
      <p:sp>
        <p:nvSpPr>
          <p:cNvPr id="82970" name="Text Box 26"/>
          <p:cNvSpPr txBox="1">
            <a:spLocks noChangeArrowheads="1"/>
          </p:cNvSpPr>
          <p:nvPr/>
        </p:nvSpPr>
        <p:spPr bwMode="auto">
          <a:xfrm>
            <a:off x="4953000" y="2209800"/>
            <a:ext cx="3733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表转折    但是、却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文体作者配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2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2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8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2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2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2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2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文体作者配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8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82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82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82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82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82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82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82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500"/>
                                        <p:tgtEl>
                                          <p:spTgt spid="82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82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82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 autoUpdateAnimBg="0"/>
      <p:bldP spid="82947" grpId="0" animBg="1"/>
      <p:bldP spid="82948" grpId="0" autoUpdateAnimBg="0"/>
      <p:bldP spid="82949" grpId="0" autoUpdateAnimBg="0"/>
      <p:bldP spid="82950" grpId="0" autoUpdateAnimBg="0"/>
      <p:bldP spid="82951" grpId="0" autoUpdateAnimBg="0"/>
      <p:bldP spid="82952" grpId="0" autoUpdateAnimBg="0"/>
      <p:bldP spid="82953" grpId="0" autoUpdateAnimBg="0"/>
      <p:bldP spid="82954" grpId="0" autoUpdateAnimBg="0"/>
      <p:bldP spid="82955" grpId="0" animBg="1"/>
      <p:bldP spid="82956" grpId="0" autoUpdateAnimBg="0"/>
      <p:bldP spid="82957" grpId="0" autoUpdateAnimBg="0"/>
      <p:bldP spid="82958" grpId="0" autoUpdateAnimBg="0"/>
      <p:bldP spid="82959" grpId="0" autoUpdateAnimBg="0"/>
      <p:bldP spid="82960" grpId="0" autoUpdateAnimBg="0"/>
      <p:bldP spid="82961" grpId="0" autoUpdateAnimBg="0"/>
      <p:bldP spid="82962" grpId="0" autoUpdateAnimBg="0"/>
      <p:bldP spid="82964" grpId="0" autoUpdateAnimBg="0"/>
      <p:bldP spid="82965" grpId="0" autoUpdateAnimBg="0"/>
      <p:bldP spid="82966" grpId="0" autoUpdateAnimBg="0"/>
      <p:bldP spid="82967" grpId="0" autoUpdateAnimBg="0"/>
      <p:bldP spid="82968" grpId="0" autoUpdateAnimBg="0"/>
      <p:bldP spid="82969" grpId="0" autoUpdateAnimBg="0"/>
      <p:bldP spid="8297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838200" y="1600200"/>
            <a:ext cx="2057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其</a:t>
            </a:r>
          </a:p>
        </p:txBody>
      </p:sp>
      <p:sp>
        <p:nvSpPr>
          <p:cNvPr id="83971" name="AutoShape 3"/>
          <p:cNvSpPr>
            <a:spLocks/>
          </p:cNvSpPr>
          <p:nvPr/>
        </p:nvSpPr>
        <p:spPr bwMode="auto">
          <a:xfrm>
            <a:off x="1371600" y="838200"/>
            <a:ext cx="228600" cy="2286000"/>
          </a:xfrm>
          <a:prstGeom prst="leftBrace">
            <a:avLst>
              <a:gd name="adj1" fmla="val 8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1752600" y="533400"/>
            <a:ext cx="426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latin typeface="Times New Roman" panose="02020603050405020304" pitchFamily="18" charset="0"/>
                <a:ea typeface="隶书" panose="02010509060101010101" pitchFamily="49" charset="-122"/>
              </a:rPr>
              <a:t>安求其能千里也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5410200" y="533400"/>
            <a:ext cx="281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它，代词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1676400" y="1219200"/>
            <a:ext cx="3962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其真无马邪</a:t>
            </a:r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4419600" y="1295400"/>
            <a:ext cx="4495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表反问语气，相当于“难道”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1752600" y="1981200"/>
            <a:ext cx="3276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其真不知马也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4648200" y="2057400"/>
            <a:ext cx="4267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表推测语气，相当于“  大概、恐怕”</a:t>
            </a: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609600" y="3581400"/>
            <a:ext cx="68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策</a:t>
            </a:r>
          </a:p>
        </p:txBody>
      </p:sp>
      <p:sp>
        <p:nvSpPr>
          <p:cNvPr id="83979" name="AutoShape 11"/>
          <p:cNvSpPr>
            <a:spLocks/>
          </p:cNvSpPr>
          <p:nvPr/>
        </p:nvSpPr>
        <p:spPr bwMode="auto">
          <a:xfrm>
            <a:off x="1143000" y="3581400"/>
            <a:ext cx="152400" cy="7620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1447800" y="3276600"/>
            <a:ext cx="2835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策之不以其道</a:t>
            </a:r>
          </a:p>
        </p:txBody>
      </p:sp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4419600" y="3352800"/>
            <a:ext cx="3810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鞭打，</a:t>
            </a:r>
            <a:r>
              <a:rPr kumimoji="1" lang="zh-CN" altLang="en-US" sz="2800">
                <a:solidFill>
                  <a:srgbClr val="3333FF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名词活用为动词</a:t>
            </a:r>
          </a:p>
        </p:txBody>
      </p:sp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1371600" y="40386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>
                <a:latin typeface="Times New Roman" panose="02020603050405020304" pitchFamily="18" charset="0"/>
                <a:ea typeface="隶书" panose="02010509060101010101" pitchFamily="49" charset="-122"/>
              </a:rPr>
              <a:t>执策而临之</a:t>
            </a:r>
          </a:p>
        </p:txBody>
      </p:sp>
      <p:sp>
        <p:nvSpPr>
          <p:cNvPr id="83983" name="Text Box 15"/>
          <p:cNvSpPr txBox="1">
            <a:spLocks noChangeArrowheads="1"/>
          </p:cNvSpPr>
          <p:nvPr/>
        </p:nvSpPr>
        <p:spPr bwMode="auto">
          <a:xfrm>
            <a:off x="4267200" y="4038600"/>
            <a:ext cx="2590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马鞭，名词</a:t>
            </a:r>
          </a:p>
        </p:txBody>
      </p:sp>
      <p:sp>
        <p:nvSpPr>
          <p:cNvPr id="83984" name="Rectangle 16"/>
          <p:cNvSpPr>
            <a:spLocks noChangeArrowheads="1"/>
          </p:cNvSpPr>
          <p:nvPr/>
        </p:nvSpPr>
        <p:spPr bwMode="auto">
          <a:xfrm>
            <a:off x="838200" y="6019800"/>
            <a:ext cx="26844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003300"/>
                </a:solidFill>
                <a:latin typeface="Times New Roman" panose="02020603050405020304" pitchFamily="18" charset="0"/>
              </a:rPr>
              <a:t>食之不能尽其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材</a:t>
            </a:r>
            <a:endParaRPr kumimoji="1" lang="zh-CN" altLang="en-US" sz="2800" b="1">
              <a:solidFill>
                <a:srgbClr val="00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3985" name="Rectangle 17"/>
          <p:cNvSpPr>
            <a:spLocks noChangeArrowheads="1"/>
          </p:cNvSpPr>
          <p:nvPr/>
        </p:nvSpPr>
        <p:spPr bwMode="auto">
          <a:xfrm>
            <a:off x="762000" y="5286375"/>
            <a:ext cx="447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食</a:t>
            </a:r>
            <a:r>
              <a:rPr kumimoji="1" lang="zh-CN" altLang="en-US" sz="2800" b="1">
                <a:solidFill>
                  <a:srgbClr val="003300"/>
                </a:solidFill>
                <a:latin typeface="Times New Roman" panose="02020603050405020304" pitchFamily="18" charset="0"/>
              </a:rPr>
              <a:t>马者不知其能千里而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食</a:t>
            </a:r>
            <a:r>
              <a:rPr kumimoji="1" lang="zh-CN" altLang="en-US" sz="2800" b="1">
                <a:solidFill>
                  <a:srgbClr val="003300"/>
                </a:solidFill>
                <a:latin typeface="Times New Roman" panose="02020603050405020304" pitchFamily="18" charset="0"/>
              </a:rPr>
              <a:t>也</a:t>
            </a:r>
          </a:p>
        </p:txBody>
      </p:sp>
      <p:sp>
        <p:nvSpPr>
          <p:cNvPr id="83986" name="Text Box 18"/>
          <p:cNvSpPr txBox="1">
            <a:spLocks noChangeArrowheads="1"/>
          </p:cNvSpPr>
          <p:nvPr/>
        </p:nvSpPr>
        <p:spPr bwMode="auto">
          <a:xfrm>
            <a:off x="381000" y="4648200"/>
            <a:ext cx="2305050" cy="588963"/>
          </a:xfrm>
          <a:prstGeom prst="rect">
            <a:avLst/>
          </a:prstGeom>
          <a:solidFill>
            <a:srgbClr val="FFFF00"/>
          </a:solidFill>
          <a:ln w="9525">
            <a:solidFill>
              <a:srgbClr val="99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CC0000"/>
                </a:solidFill>
                <a:latin typeface="Times New Roman" panose="02020603050405020304" pitchFamily="18" charset="0"/>
              </a:rPr>
              <a:t>   </a:t>
            </a:r>
            <a:r>
              <a:rPr kumimoji="1" lang="zh-CN" altLang="en-US" sz="3200" b="1">
                <a:solidFill>
                  <a:srgbClr val="CC0000"/>
                </a:solidFill>
                <a:latin typeface="Times New Roman" panose="02020603050405020304" pitchFamily="18" charset="0"/>
              </a:rPr>
              <a:t>通 假 字</a:t>
            </a:r>
          </a:p>
        </p:txBody>
      </p:sp>
      <p:sp>
        <p:nvSpPr>
          <p:cNvPr id="83987" name="Text Box 19"/>
          <p:cNvSpPr txBox="1">
            <a:spLocks noChangeArrowheads="1"/>
          </p:cNvSpPr>
          <p:nvPr/>
        </p:nvSpPr>
        <p:spPr bwMode="auto">
          <a:xfrm>
            <a:off x="5486400" y="5334000"/>
            <a:ext cx="3348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（通“饲”，喂）</a:t>
            </a:r>
          </a:p>
        </p:txBody>
      </p:sp>
      <p:sp>
        <p:nvSpPr>
          <p:cNvPr id="83988" name="Text Box 20"/>
          <p:cNvSpPr txBox="1">
            <a:spLocks noChangeArrowheads="1"/>
          </p:cNvSpPr>
          <p:nvPr/>
        </p:nvSpPr>
        <p:spPr bwMode="auto">
          <a:xfrm>
            <a:off x="4038600" y="6096000"/>
            <a:ext cx="4679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（通“才”，才华）</a:t>
            </a:r>
          </a:p>
        </p:txBody>
      </p:sp>
      <p:sp>
        <p:nvSpPr>
          <p:cNvPr id="83989" name="Rectangle 21"/>
          <p:cNvSpPr>
            <a:spLocks noChangeArrowheads="1"/>
          </p:cNvSpPr>
          <p:nvPr/>
        </p:nvSpPr>
        <p:spPr bwMode="auto">
          <a:xfrm>
            <a:off x="2971800" y="4518025"/>
            <a:ext cx="3028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祗</a:t>
            </a:r>
            <a:r>
              <a:rPr kumimoji="1" lang="zh-CN" altLang="en-US" sz="2800" b="1">
                <a:solidFill>
                  <a:srgbClr val="003300"/>
                </a:solidFill>
                <a:latin typeface="Times New Roman" panose="02020603050405020304" pitchFamily="18" charset="0"/>
              </a:rPr>
              <a:t>辱于奴隶人之手</a:t>
            </a:r>
          </a:p>
        </p:txBody>
      </p:sp>
      <p:sp>
        <p:nvSpPr>
          <p:cNvPr id="83990" name="Text Box 22"/>
          <p:cNvSpPr txBox="1">
            <a:spLocks noChangeArrowheads="1"/>
          </p:cNvSpPr>
          <p:nvPr/>
        </p:nvSpPr>
        <p:spPr bwMode="auto">
          <a:xfrm>
            <a:off x="6248400" y="4572000"/>
            <a:ext cx="3028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（同“祇”，只是）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文体作者配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文体作者配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83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83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3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3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83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83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83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83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3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3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autoUpdateAnimBg="0"/>
      <p:bldP spid="83971" grpId="0" animBg="1"/>
      <p:bldP spid="83972" grpId="0" autoUpdateAnimBg="0"/>
      <p:bldP spid="83973" grpId="0" autoUpdateAnimBg="0"/>
      <p:bldP spid="83974" grpId="0" autoUpdateAnimBg="0"/>
      <p:bldP spid="83975" grpId="0" autoUpdateAnimBg="0"/>
      <p:bldP spid="83976" grpId="0" autoUpdateAnimBg="0"/>
      <p:bldP spid="83977" grpId="0" autoUpdateAnimBg="0"/>
      <p:bldP spid="83978" grpId="0" autoUpdateAnimBg="0"/>
      <p:bldP spid="83979" grpId="0" animBg="1"/>
      <p:bldP spid="83980" grpId="0" autoUpdateAnimBg="0"/>
      <p:bldP spid="83981" grpId="0" autoUpdateAnimBg="0"/>
      <p:bldP spid="83982" grpId="0" autoUpdateAnimBg="0"/>
      <p:bldP spid="83983" grpId="0" autoUpdateAnimBg="0"/>
      <p:bldP spid="83984" grpId="0"/>
      <p:bldP spid="83985" grpId="0"/>
      <p:bldP spid="83986" grpId="0" animBg="1"/>
      <p:bldP spid="83987" grpId="0"/>
      <p:bldP spid="83988" grpId="0"/>
      <p:bldP spid="83989" grpId="0"/>
      <p:bldP spid="839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b="1">
                <a:solidFill>
                  <a:srgbClr val="800000"/>
                </a:solidFill>
                <a:ea typeface="华文中宋" panose="02010600040101010101" pitchFamily="2" charset="-122"/>
              </a:rPr>
              <a:t>品读赏析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35000"/>
              </a:lnSpc>
            </a:pPr>
            <a:r>
              <a:rPr kumimoji="1" lang="en-US" altLang="zh-CN" b="1">
                <a:latin typeface="宋体" panose="02010600030101010101" pitchFamily="2" charset="-122"/>
              </a:rPr>
              <a:t>1</a:t>
            </a:r>
            <a:r>
              <a:rPr kumimoji="1" lang="zh-CN" altLang="en-US" b="1">
                <a:latin typeface="宋体" panose="02010600030101010101" pitchFamily="2" charset="-122"/>
              </a:rPr>
              <a:t>、“伯乐”“千里马”“食马者”分别比喻什么？</a:t>
            </a:r>
          </a:p>
          <a:p>
            <a:pPr>
              <a:lnSpc>
                <a:spcPct val="135000"/>
              </a:lnSpc>
            </a:pPr>
            <a:r>
              <a:rPr kumimoji="1" lang="en-US" altLang="zh-CN" sz="3600" b="1">
                <a:latin typeface="宋体" panose="02010600030101010101" pitchFamily="2" charset="-122"/>
              </a:rPr>
              <a:t>2</a:t>
            </a:r>
            <a:r>
              <a:rPr kumimoji="1" lang="zh-CN" altLang="en-US" sz="3600" b="1">
                <a:latin typeface="宋体" panose="02010600030101010101" pitchFamily="2" charset="-122"/>
              </a:rPr>
              <a:t>、</a:t>
            </a:r>
            <a:r>
              <a:rPr kumimoji="1" lang="zh-CN" altLang="en-US" b="1">
                <a:latin typeface="宋体" panose="02010600030101010101" pitchFamily="2" charset="-122"/>
              </a:rPr>
              <a:t>作者借“千里马”不遇“伯乐”的遭遇，寄托了怎样的思想感情</a:t>
            </a:r>
            <a:r>
              <a:rPr kumimoji="1" lang="zh-CN" altLang="en-US" sz="3600" b="1">
                <a:latin typeface="宋体" panose="02010600030101010101" pitchFamily="2" charset="-122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orse0025_pr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-9525"/>
            <a:ext cx="9144000" cy="682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381000" y="838200"/>
            <a:ext cx="8153400" cy="3505200"/>
            <a:chOff x="884" y="845"/>
            <a:chExt cx="4083" cy="2042"/>
          </a:xfrm>
        </p:grpSpPr>
        <p:sp>
          <p:nvSpPr>
            <p:cNvPr id="26628" name="AutoShape 4"/>
            <p:cNvSpPr>
              <a:spLocks noChangeArrowheads="1"/>
            </p:cNvSpPr>
            <p:nvPr/>
          </p:nvSpPr>
          <p:spPr bwMode="auto">
            <a:xfrm>
              <a:off x="884" y="845"/>
              <a:ext cx="4083" cy="2042"/>
            </a:xfrm>
            <a:prstGeom prst="downArrowCallout">
              <a:avLst>
                <a:gd name="adj1" fmla="val 49988"/>
                <a:gd name="adj2" fmla="val 49988"/>
                <a:gd name="adj3" fmla="val 16667"/>
                <a:gd name="adj4" fmla="val 66667"/>
              </a:avLst>
            </a:prstGeom>
            <a:gradFill rotWithShape="1">
              <a:gsLst>
                <a:gs pos="0">
                  <a:srgbClr val="FFFF66">
                    <a:gamma/>
                    <a:tint val="23529"/>
                    <a:invGamma/>
                  </a:srgbClr>
                </a:gs>
                <a:gs pos="100000">
                  <a:srgbClr val="FFFF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629" name="Text Box 5"/>
            <p:cNvSpPr txBox="1">
              <a:spLocks noChangeArrowheads="1"/>
            </p:cNvSpPr>
            <p:nvPr/>
          </p:nvSpPr>
          <p:spPr bwMode="auto">
            <a:xfrm>
              <a:off x="2336" y="2160"/>
              <a:ext cx="1225" cy="3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rgbClr val="FF0066"/>
                  </a:solidFill>
                  <a:latin typeface="Times New Roman" panose="02020603050405020304" pitchFamily="18" charset="0"/>
                  <a:ea typeface="华文新魏" panose="02010800040101010101" pitchFamily="2" charset="-122"/>
                </a:rPr>
                <a:t>  </a:t>
              </a:r>
              <a:r>
                <a:rPr kumimoji="1" lang="zh-CN" altLang="en-US" sz="3600" b="1">
                  <a:solidFill>
                    <a:srgbClr val="FF0066"/>
                  </a:solidFill>
                  <a:latin typeface="Times New Roman" panose="02020603050405020304" pitchFamily="18" charset="0"/>
                  <a:ea typeface="华文新魏" panose="02010800040101010101" pitchFamily="2" charset="-122"/>
                </a:rPr>
                <a:t>托物寓意</a:t>
              </a:r>
            </a:p>
          </p:txBody>
        </p:sp>
      </p:grp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39750" y="1341438"/>
            <a:ext cx="2089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0000FF"/>
                </a:solidFill>
                <a:latin typeface="Times New Roman" panose="02020603050405020304" pitchFamily="18" charset="0"/>
              </a:rPr>
              <a:t>千里马</a:t>
            </a: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2063750" y="1722438"/>
            <a:ext cx="10080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3346450" y="1374775"/>
            <a:ext cx="2089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人才</a:t>
            </a:r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2063750" y="2332038"/>
            <a:ext cx="10080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228600" y="3733800"/>
            <a:ext cx="8915400" cy="2143125"/>
          </a:xfrm>
          <a:prstGeom prst="rect">
            <a:avLst/>
          </a:prstGeom>
          <a:gradFill rotWithShape="1">
            <a:gsLst>
              <a:gs pos="0">
                <a:srgbClr val="FFFF66"/>
              </a:gs>
              <a:gs pos="100000">
                <a:srgbClr val="FFFF66">
                  <a:gamma/>
                  <a:tint val="2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2800" b="1">
                <a:latin typeface="华文中宋" panose="02010600040101010101" pitchFamily="2" charset="-122"/>
                <a:ea typeface="华文中宋" panose="02010600040101010101" pitchFamily="2" charset="-122"/>
              </a:rPr>
              <a:t>      </a:t>
            </a:r>
            <a:r>
              <a:rPr kumimoji="1" lang="zh-CN" altLang="en-US" sz="2800" b="1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借伯乐相马故事提出“千里马常有，而伯乐不常有”的观点，讽刺</a:t>
            </a:r>
            <a:r>
              <a:rPr kumimoji="1" lang="zh-CN" altLang="en-US" sz="2800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封建统治者不识人才，不重人才，摧残人才的愚昧与昏庸</a:t>
            </a:r>
            <a:r>
              <a:rPr kumimoji="1" lang="zh-CN" altLang="en-US" sz="2800" b="1">
                <a:solidFill>
                  <a:srgbClr val="0000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kumimoji="1" lang="zh-CN" altLang="en-US" sz="2800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表达作者（</a:t>
            </a:r>
            <a:r>
              <a:rPr kumimoji="1" lang="zh-CN" altLang="en-US" sz="2800" b="1">
                <a:solidFill>
                  <a:srgbClr val="3333F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痛感“伯乐不常有”</a:t>
            </a:r>
            <a:r>
              <a:rPr kumimoji="1" lang="zh-CN" altLang="en-US" sz="2800" b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，）怀才不遇的强烈愤慨和壮志难酬的愤懑之情 。</a:t>
            </a:r>
          </a:p>
        </p:txBody>
      </p:sp>
      <p:sp>
        <p:nvSpPr>
          <p:cNvPr id="26635" name="WordArt 11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124200" y="228600"/>
            <a:ext cx="2808288" cy="630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马说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4708525" y="2687638"/>
            <a:ext cx="2073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652463" y="2027238"/>
            <a:ext cx="990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伯乐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359150" y="2027238"/>
            <a:ext cx="57848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能识人才的统治者（贤明的君主）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652463" y="2713038"/>
            <a:ext cx="1371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0000FF"/>
                </a:solidFill>
                <a:latin typeface="Times New Roman" panose="02020603050405020304" pitchFamily="18" charset="0"/>
              </a:rPr>
              <a:t>食马者</a:t>
            </a:r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>
            <a:off x="2063750" y="2941638"/>
            <a:ext cx="10080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3360738" y="2636838"/>
            <a:ext cx="61499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愚妄浅薄</a:t>
            </a:r>
            <a:r>
              <a:rPr kumimoji="1"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、不识人才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的统治者</a:t>
            </a: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0" y="5775325"/>
            <a:ext cx="1841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sz="4800" b="1">
              <a:solidFill>
                <a:srgbClr val="FF0000"/>
              </a:solidFill>
              <a:ea typeface="华文中宋" panose="02010600040101010101" pitchFamily="2" charset="-122"/>
            </a:endParaRPr>
          </a:p>
        </p:txBody>
      </p:sp>
      <p:pic>
        <p:nvPicPr>
          <p:cNvPr id="26643" name="背景音22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572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6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442933" fill="hold"/>
                                        <p:tgtEl>
                                          <p:spTgt spid="266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3"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43"/>
                </p:tgtEl>
              </p:cMediaNode>
            </p:audio>
          </p:childTnLst>
        </p:cTn>
      </p:par>
    </p:tnLst>
    <p:bldLst>
      <p:bldP spid="26632" grpId="0"/>
      <p:bldP spid="26634" grpId="0" animBg="1" autoUpdateAnimBg="0"/>
      <p:bldP spid="26636" grpId="0" autoUpdateAnimBg="0"/>
      <p:bldP spid="26638" grpId="0"/>
      <p:bldP spid="26641" grpId="0"/>
      <p:bldP spid="2664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0" y="-990600"/>
            <a:ext cx="13314363" cy="6858000"/>
            <a:chOff x="0" y="0"/>
            <a:chExt cx="8051" cy="4320"/>
          </a:xfrm>
        </p:grpSpPr>
        <p:pic>
          <p:nvPicPr>
            <p:cNvPr id="86019" name="Picture 3" descr="sinablog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051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6020" name="Text Box 4"/>
            <p:cNvSpPr txBox="1">
              <a:spLocks noChangeArrowheads="1"/>
            </p:cNvSpPr>
            <p:nvPr/>
          </p:nvSpPr>
          <p:spPr bwMode="auto">
            <a:xfrm>
              <a:off x="340" y="1117"/>
              <a:ext cx="4150" cy="26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3200" b="1">
                  <a:solidFill>
                    <a:srgbClr val="0000CC"/>
                  </a:solidFill>
                  <a:latin typeface="Times New Roman" panose="02020603050405020304" pitchFamily="18" charset="0"/>
                </a:rPr>
                <a:t>           </a:t>
              </a:r>
              <a:r>
                <a:rPr kumimoji="1" lang="zh-CN" altLang="en-US" sz="3200" b="1">
                  <a:solidFill>
                    <a:srgbClr val="0000CC"/>
                  </a:solidFill>
                  <a:latin typeface="Times New Roman" panose="02020603050405020304" pitchFamily="18" charset="0"/>
                </a:rPr>
                <a:t>左迁至蓝关示侄孙湘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sz="3200" b="1">
                  <a:solidFill>
                    <a:srgbClr val="0000CC"/>
                  </a:solidFill>
                  <a:latin typeface="Times New Roman" panose="02020603050405020304" pitchFamily="18" charset="0"/>
                </a:rPr>
                <a:t>                       韩愈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sz="3200" b="1">
                  <a:solidFill>
                    <a:srgbClr val="0000CC"/>
                  </a:solidFill>
                  <a:latin typeface="Times New Roman" panose="02020603050405020304" pitchFamily="18" charset="0"/>
                </a:rPr>
                <a:t> 一封朝奏九重天，夕贬潮阳路八千。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sz="3200" b="1">
                  <a:solidFill>
                    <a:srgbClr val="0000CC"/>
                  </a:solidFill>
                  <a:latin typeface="Times New Roman" panose="02020603050405020304" pitchFamily="18" charset="0"/>
                </a:rPr>
                <a:t>欲为圣明除弊事，肯将衰朽惜残年 </a:t>
              </a:r>
              <a:r>
                <a:rPr kumimoji="1" lang="en-US" altLang="zh-CN" sz="3200" b="1">
                  <a:solidFill>
                    <a:srgbClr val="0000CC"/>
                  </a:solidFill>
                  <a:latin typeface="Times New Roman" panose="02020603050405020304" pitchFamily="18" charset="0"/>
                </a:rPr>
                <a:t>!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sz="3200" b="1">
                  <a:solidFill>
                    <a:srgbClr val="0000CC"/>
                  </a:solidFill>
                  <a:latin typeface="Times New Roman" panose="02020603050405020304" pitchFamily="18" charset="0"/>
                </a:rPr>
                <a:t>云横秦岭家何在？雪拥蓝关马不前。</a:t>
              </a:r>
            </a:p>
            <a:p>
              <a:pPr>
                <a:spcBef>
                  <a:spcPct val="50000"/>
                </a:spcBef>
              </a:pPr>
              <a:r>
                <a:rPr kumimoji="1" lang="zh-CN" altLang="en-US" sz="3200" b="1">
                  <a:solidFill>
                    <a:srgbClr val="0000CC"/>
                  </a:solidFill>
                  <a:latin typeface="Times New Roman" panose="02020603050405020304" pitchFamily="18" charset="0"/>
                </a:rPr>
                <a:t>知汝远来应有意，好收吾骨瘴江边 </a:t>
              </a:r>
              <a:r>
                <a:rPr kumimoji="1" lang="en-US" altLang="zh-CN" sz="3200" b="1">
                  <a:solidFill>
                    <a:srgbClr val="0000CC"/>
                  </a:solidFill>
                  <a:latin typeface="Times New Roman" panose="02020603050405020304" pitchFamily="18" charset="0"/>
                </a:rPr>
                <a:t>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72" name="Rectangle 16"/>
          <p:cNvSpPr>
            <a:spLocks noChangeArrowheads="1"/>
          </p:cNvSpPr>
          <p:nvPr/>
        </p:nvSpPr>
        <p:spPr bwMode="auto">
          <a:xfrm>
            <a:off x="533400" y="1600200"/>
            <a:ext cx="8382000" cy="423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2466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tabLst>
                <a:tab pos="52466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tabLst>
                <a:tab pos="52466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tabLst>
                <a:tab pos="52466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tabLst>
                <a:tab pos="52466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2466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2466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2466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2466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4800" b="1">
                <a:latin typeface="Times New Roman" panose="02020603050405020304" pitchFamily="18" charset="0"/>
                <a:ea typeface="文鼎齿轮体" pitchFamily="34" charset="-122"/>
              </a:rPr>
              <a:t>韩愈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kumimoji="1"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768</a:t>
            </a:r>
            <a:r>
              <a:rPr kumimoji="1"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——</a:t>
            </a:r>
            <a:r>
              <a:rPr kumimoji="1"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824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kumimoji="1"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字退之，河阳（现在河南孟州）人，唐代著名文学家、思想家，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散文尤其著名，有</a:t>
            </a:r>
            <a:r>
              <a:rPr kumimoji="1"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文起八代之衰</a:t>
            </a:r>
            <a:r>
              <a:rPr kumimoji="1"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的美誉，与</a:t>
            </a:r>
            <a:r>
              <a:rPr kumimoji="1" lang="zh-CN" altLang="en-US" sz="3200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柳宗元并称</a:t>
            </a:r>
            <a:r>
              <a:rPr kumimoji="1" lang="zh-CN" altLang="en-US" sz="3200" b="1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kumimoji="1" lang="zh-CN" altLang="en-US" sz="3200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韩柳</a:t>
            </a:r>
            <a:r>
              <a:rPr kumimoji="1" lang="zh-CN" altLang="en-US" sz="3200" b="1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，是</a:t>
            </a:r>
            <a:r>
              <a:rPr kumimoji="1"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“古文运动”倡导者、领袖，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主张</a:t>
            </a:r>
            <a:r>
              <a:rPr kumimoji="1"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文以载道</a:t>
            </a:r>
            <a:r>
              <a:rPr kumimoji="1"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，反对浮夸文风。</a:t>
            </a:r>
            <a:r>
              <a:rPr kumimoji="1"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“唐宋八大家”之首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。祖籍昌黎，世称</a:t>
            </a:r>
            <a:r>
              <a:rPr kumimoji="1"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kumimoji="1"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韩昌黎</a:t>
            </a:r>
            <a:r>
              <a:rPr kumimoji="1"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，谥号“文”，又称韩文公，官至吏部侍郎，故又称韩吏部。作品都收在</a:t>
            </a:r>
            <a:r>
              <a:rPr kumimoji="1"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kumimoji="1"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昌黎先生集</a:t>
            </a:r>
            <a:r>
              <a:rPr kumimoji="1"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kumimoji="1"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里。</a:t>
            </a:r>
          </a:p>
        </p:txBody>
      </p:sp>
      <p:sp>
        <p:nvSpPr>
          <p:cNvPr id="70673" name="Text Box 17"/>
          <p:cNvSpPr txBox="1">
            <a:spLocks noChangeArrowheads="1"/>
          </p:cNvSpPr>
          <p:nvPr/>
        </p:nvSpPr>
        <p:spPr bwMode="auto">
          <a:xfrm>
            <a:off x="2743200" y="914400"/>
            <a:ext cx="33432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zh-CN" altLang="en-US" sz="4800" b="1">
                <a:solidFill>
                  <a:schemeClr val="accent2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作者简介</a:t>
            </a:r>
            <a:endParaRPr kumimoji="1" lang="zh-CN" altLang="en-US" sz="4800">
              <a:latin typeface="Times New Roman" panose="02020603050405020304" pitchFamily="18" charset="0"/>
              <a:ea typeface="文鼎齿轮体" pitchFamily="34" charset="-122"/>
            </a:endParaRPr>
          </a:p>
        </p:txBody>
      </p:sp>
      <p:sp>
        <p:nvSpPr>
          <p:cNvPr id="70674" name="Text Box 18"/>
          <p:cNvSpPr txBox="1">
            <a:spLocks noChangeArrowheads="1"/>
          </p:cNvSpPr>
          <p:nvPr/>
        </p:nvSpPr>
        <p:spPr bwMode="auto">
          <a:xfrm>
            <a:off x="1752600" y="0"/>
            <a:ext cx="184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6000" b="1">
              <a:solidFill>
                <a:srgbClr val="0000CC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2" grpId="0"/>
      <p:bldP spid="70673" grpId="0"/>
      <p:bldP spid="706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724400"/>
            <a:ext cx="7924800" cy="1828800"/>
          </a:xfrm>
        </p:spPr>
        <p:txBody>
          <a:bodyPr/>
          <a:lstStyle/>
          <a:p>
            <a:pPr algn="l"/>
            <a:r>
              <a:rPr lang="zh-CN" altLang="en-US" sz="4800">
                <a:solidFill>
                  <a:srgbClr val="08080A"/>
                </a:solidFill>
                <a:ea typeface="隶书" panose="02010509060101010101" pitchFamily="49" charset="-122"/>
              </a:rPr>
              <a:t>特点</a:t>
            </a:r>
            <a:r>
              <a:rPr lang="zh-CN" altLang="en-US" sz="4400">
                <a:solidFill>
                  <a:srgbClr val="08080A"/>
                </a:solidFill>
              </a:rPr>
              <a:t>：写法灵活，讲究文采，奇巧而言辨，跟杂文相近。</a:t>
            </a:r>
            <a:endParaRPr lang="zh-CN" altLang="en-US">
              <a:solidFill>
                <a:srgbClr val="08080A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09600" y="1600200"/>
            <a:ext cx="79248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kumimoji="1" lang="zh-CN" altLang="en-US" sz="5400" dirty="0">
                <a:solidFill>
                  <a:srgbClr val="08080A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文体</a:t>
            </a:r>
            <a:r>
              <a:rPr kumimoji="1" lang="zh-CN" altLang="en-US" sz="4800" dirty="0">
                <a:solidFill>
                  <a:srgbClr val="08080A"/>
                </a:solidFill>
                <a:latin typeface="Times New Roman" panose="02020603050405020304" pitchFamily="18" charset="0"/>
              </a:rPr>
              <a:t>：</a:t>
            </a:r>
            <a:r>
              <a:rPr kumimoji="1" lang="zh-CN" altLang="en-US" sz="4800" b="1" dirty="0">
                <a:solidFill>
                  <a:srgbClr val="FF0066"/>
                </a:solidFill>
                <a:latin typeface="Times New Roman" panose="02020603050405020304" pitchFamily="18" charset="0"/>
              </a:rPr>
              <a:t>说</a:t>
            </a:r>
            <a:r>
              <a:rPr kumimoji="1" lang="zh-CN" altLang="en-US" sz="4800" b="1" dirty="0">
                <a:solidFill>
                  <a:srgbClr val="08080A"/>
                </a:solidFill>
                <a:latin typeface="Times New Roman" panose="02020603050405020304" pitchFamily="18" charset="0"/>
              </a:rPr>
              <a:t>，</a:t>
            </a:r>
            <a:r>
              <a:rPr kumimoji="1" lang="zh-CN" altLang="en-US" sz="4800" dirty="0">
                <a:solidFill>
                  <a:srgbClr val="08080A"/>
                </a:solidFill>
                <a:latin typeface="Times New Roman" panose="02020603050405020304" pitchFamily="18" charset="0"/>
              </a:rPr>
              <a:t>古代的一种议论体裁，用以陈述作者对某些问题的看法。“马说”即谈马、论马</a:t>
            </a:r>
            <a:r>
              <a:rPr kumimoji="1" lang="zh-CN" altLang="en-US" sz="4800" dirty="0" smtClean="0">
                <a:solidFill>
                  <a:srgbClr val="08080A"/>
                </a:solidFill>
                <a:latin typeface="Times New Roman" panose="02020603050405020304" pitchFamily="18" charset="0"/>
              </a:rPr>
              <a:t>。</a:t>
            </a:r>
            <a:endParaRPr kumimoji="1" lang="zh-CN" altLang="en-US" sz="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图片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995" name="Picture 3" descr="柳宗元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708275"/>
            <a:ext cx="2362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971550" y="1052513"/>
            <a:ext cx="5562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kumimoji="1" lang="en-US" altLang="zh-CN" sz="2800">
                <a:latin typeface="Times New Roman" panose="02020603050405020304" pitchFamily="18" charset="0"/>
              </a:rPr>
              <a:t>            </a:t>
            </a:r>
            <a:r>
              <a:rPr kumimoji="1" lang="zh-CN" altLang="en-US" sz="3200" b="1">
                <a:solidFill>
                  <a:srgbClr val="0D0D1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韩愈初登仕途时，很不得志。曾三次上书宰相请求重用遭冷遇，甚至三次登门被守门人挡在门外。尽管如此，他仍然申明自己有“忧天下之心”，不会遁迹山林。后相继依附于节度使董晋和张建幕下，郁郁不得志，所以作</a:t>
            </a:r>
            <a:r>
              <a:rPr kumimoji="1" lang="en-US" altLang="zh-CN" sz="3200" b="1">
                <a:solidFill>
                  <a:srgbClr val="0D0D1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《</a:t>
            </a:r>
            <a:r>
              <a:rPr kumimoji="1" lang="zh-CN" altLang="en-US" sz="3200" b="1">
                <a:solidFill>
                  <a:srgbClr val="0D0D1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马说</a:t>
            </a:r>
            <a:r>
              <a:rPr kumimoji="1" lang="en-US" altLang="zh-CN" sz="3200" b="1">
                <a:solidFill>
                  <a:srgbClr val="0D0D1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》</a:t>
            </a:r>
            <a:r>
              <a:rPr kumimoji="1" lang="zh-CN" altLang="en-US" sz="3200" b="1">
                <a:solidFill>
                  <a:srgbClr val="0D0D1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，发出“伯乐不常有”的感叹。</a:t>
            </a:r>
            <a:r>
              <a:rPr kumimoji="1" lang="zh-CN" altLang="en-US" sz="2400" b="1">
                <a:latin typeface="Times New Roman" panose="02020603050405020304" pitchFamily="18" charset="0"/>
              </a:rPr>
              <a:t> </a:t>
            </a:r>
            <a:r>
              <a:rPr kumimoji="1" lang="en-US" altLang="zh-CN" sz="800" b="1">
                <a:solidFill>
                  <a:schemeClr val="bg1"/>
                </a:solidFill>
                <a:latin typeface="Comic Sans MS" panose="030F0702030302020204" pitchFamily="66" charset="0"/>
              </a:rPr>
              <a:t>z.x.x.k</a:t>
            </a: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5029200" y="746125"/>
            <a:ext cx="4343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4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</a:t>
            </a:r>
            <a:endParaRPr kumimoji="1" lang="en-US" altLang="zh-CN" sz="60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6300788" y="1052513"/>
            <a:ext cx="24384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1" lang="zh-CN" altLang="en-US" sz="600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写 作</a:t>
            </a:r>
          </a:p>
          <a:p>
            <a:pPr algn="ctr"/>
            <a:r>
              <a:rPr kumimoji="1" lang="zh-CN" altLang="en-US" sz="600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背 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orsec_06_x"/>
          <p:cNvPicPr>
            <a:picLocks noChangeAspect="1" noChangeArrowheads="1"/>
          </p:cNvPicPr>
          <p:nvPr/>
        </p:nvPicPr>
        <p:blipFill>
          <a:blip r:embed="rId2">
            <a:lum bright="46000" contrast="-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4067175" y="476250"/>
            <a:ext cx="3168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3600" i="1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398" name="WordArt 6"/>
          <p:cNvSpPr>
            <a:spLocks noChangeArrowheads="1" noChangeShapeType="1" noTextEdit="1"/>
          </p:cNvSpPr>
          <p:nvPr/>
        </p:nvSpPr>
        <p:spPr bwMode="auto">
          <a:xfrm>
            <a:off x="3995738" y="5373688"/>
            <a:ext cx="48006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5400" b="1" kern="10">
                <a:ln w="1270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楷体_GB2312"/>
              </a:rPr>
              <a:t>看谁一马当先！</a:t>
            </a: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1676400" y="2286000"/>
            <a:ext cx="7316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panose="020B0604020202020204" pitchFamily="34" charset="0"/>
              </a:rPr>
              <a:t>小组合作，整理文中重要字词</a:t>
            </a:r>
            <a:r>
              <a:rPr lang="zh-CN" altLang="en-US" sz="800" b="1">
                <a:solidFill>
                  <a:schemeClr val="bg1"/>
                </a:solidFill>
              </a:rPr>
              <a:t>中学学科网</a:t>
            </a:r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3886200" y="457200"/>
            <a:ext cx="4191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rgbClr val="3333FF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5400" b="1">
                <a:solidFill>
                  <a:srgbClr val="3333FF"/>
                </a:solidFill>
                <a:latin typeface="Arial" panose="020B0604020202020204" pitchFamily="34" charset="0"/>
              </a:rPr>
              <a:t>10</a:t>
            </a:r>
            <a:r>
              <a:rPr lang="zh-CN" altLang="en-US" sz="5400" b="1">
                <a:solidFill>
                  <a:srgbClr val="3333FF"/>
                </a:solidFill>
                <a:latin typeface="Arial" panose="020B0604020202020204" pitchFamily="34" charset="0"/>
              </a:rPr>
              <a:t>分钟）</a:t>
            </a:r>
          </a:p>
        </p:txBody>
      </p:sp>
      <p:sp>
        <p:nvSpPr>
          <p:cNvPr id="59401" name="WordArt 9"/>
          <p:cNvSpPr>
            <a:spLocks noChangeArrowheads="1" noChangeShapeType="1" noTextEdit="1"/>
          </p:cNvSpPr>
          <p:nvPr/>
        </p:nvSpPr>
        <p:spPr bwMode="auto">
          <a:xfrm>
            <a:off x="611188" y="476250"/>
            <a:ext cx="3048000" cy="1200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 kern="10">
                <a:ln w="1270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自学探究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orsec_06_x"/>
          <p:cNvPicPr>
            <a:picLocks noChangeAspect="1" noChangeArrowheads="1"/>
          </p:cNvPicPr>
          <p:nvPr/>
        </p:nvPicPr>
        <p:blipFill>
          <a:blip r:embed="rId2">
            <a:lum bright="46000" contrast="-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8"/>
          <a:stretch>
            <a:fillRect/>
          </a:stretch>
        </p:blipFill>
        <p:spPr bwMode="auto">
          <a:xfrm>
            <a:off x="0" y="67468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7" name="WordArt 3"/>
          <p:cNvSpPr>
            <a:spLocks noChangeArrowheads="1" noChangeShapeType="1" noTextEdit="1"/>
          </p:cNvSpPr>
          <p:nvPr/>
        </p:nvSpPr>
        <p:spPr bwMode="auto">
          <a:xfrm>
            <a:off x="533400" y="457200"/>
            <a:ext cx="3048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 kern="10">
                <a:ln w="1270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效果检测：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3810000" y="228600"/>
            <a:ext cx="4695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3600" b="1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7110" name="WordArt 6"/>
          <p:cNvSpPr>
            <a:spLocks noChangeArrowheads="1" noChangeShapeType="1" noTextEdit="1"/>
          </p:cNvSpPr>
          <p:nvPr/>
        </p:nvSpPr>
        <p:spPr bwMode="auto">
          <a:xfrm>
            <a:off x="3708400" y="5983288"/>
            <a:ext cx="48006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5400" b="1" kern="10">
                <a:ln w="1270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楷体_GB2312"/>
              </a:rPr>
              <a:t>看我快马加鞭！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685800" y="1905000"/>
            <a:ext cx="8153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/>
              <a:t>看看谁回答的快、谁回答的正确。结合老师出示的资料，对自己的笔记本进行补充。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75" name="Picture 23" descr="图片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6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800600" y="376238"/>
            <a:ext cx="4114800" cy="581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220CC4"/>
                </a:solidFill>
                <a:latin typeface="Arial" panose="020B0604020202020204" pitchFamily="34" charset="0"/>
              </a:rPr>
              <a:t>祗</a:t>
            </a:r>
            <a:r>
              <a:rPr kumimoji="1" lang="zh-CN" altLang="en-US" sz="2800" b="1">
                <a:solidFill>
                  <a:srgbClr val="FF6600"/>
                </a:solidFill>
                <a:latin typeface="Arial" panose="020B0604020202020204" pitchFamily="34" charset="0"/>
              </a:rPr>
              <a:t>：</a:t>
            </a:r>
            <a:endParaRPr kumimoji="1" lang="zh-CN" altLang="en-US" sz="2800" b="1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枥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辱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</a:t>
            </a:r>
            <a:endParaRPr kumimoji="1" lang="en-US" altLang="zh-CN" sz="2400" b="1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kumimoji="1" lang="en-US" altLang="zh-CN" sz="2400" b="1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Times New Roman" panose="02020603050405020304" pitchFamily="18" charset="0"/>
              </a:rPr>
              <a:t>骈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  <a:endParaRPr kumimoji="1" lang="en-US" altLang="zh-CN" sz="2400" b="1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称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  <a:b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</a:br>
            <a:r>
              <a:rPr kumimoji="1" lang="zh-CN" altLang="en-US" sz="2400" b="1">
                <a:solidFill>
                  <a:srgbClr val="3333FF"/>
                </a:solidFill>
                <a:latin typeface="Times New Roman" panose="02020603050405020304" pitchFamily="18" charset="0"/>
              </a:rPr>
              <a:t>虚词：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而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  <a:endParaRPr kumimoji="1" lang="en-US" altLang="zh-CN" sz="2400" b="1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故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                </a:t>
            </a: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于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  <a:endParaRPr kumimoji="1" lang="en-US" altLang="zh-CN" sz="2400" b="1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之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  <a:endParaRPr kumimoji="1" lang="en-US" altLang="zh-CN" sz="2400" b="1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以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                 </a:t>
            </a: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虽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524000" y="228600"/>
            <a:ext cx="2743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3333FF"/>
                </a:solidFill>
                <a:latin typeface="Times New Roman" panose="02020603050405020304" pitchFamily="18" charset="0"/>
              </a:rPr>
              <a:t>第一段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6858000" y="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3333FF"/>
                </a:solidFill>
                <a:latin typeface="宋体" panose="02010600030101010101" pitchFamily="2" charset="-122"/>
              </a:rPr>
              <a:t>实词：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6300788" y="908050"/>
            <a:ext cx="2424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马棚、马厩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5486400" y="1447800"/>
            <a:ext cx="31416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这里指受屈辱（而埋没才能）</a:t>
            </a:r>
            <a:r>
              <a:rPr kumimoji="1" lang="en-US" altLang="zh-CN" sz="2400" b="1">
                <a:latin typeface="宋体" panose="02010600030101010101" pitchFamily="2" charset="-122"/>
              </a:rPr>
              <a:t>(</a:t>
            </a:r>
            <a:r>
              <a:rPr kumimoji="1" lang="zh-CN" altLang="en-US" sz="2400" b="1">
                <a:latin typeface="Times New Roman" panose="02020603050405020304" pitchFamily="18" charset="0"/>
              </a:rPr>
              <a:t>辱没</a:t>
            </a:r>
            <a:r>
              <a:rPr kumimoji="1" lang="en-US" altLang="zh-CN" sz="2400" b="1"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5940425" y="2565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两马并驾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5715000" y="3124200"/>
            <a:ext cx="2097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3333FF"/>
                </a:solidFill>
                <a:latin typeface="宋体" panose="02010600030101010101" pitchFamily="2" charset="-122"/>
              </a:rPr>
              <a:t>著称，出名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5867400" y="40386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表转折，但是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5791200" y="45720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所以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8001000" y="45720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在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5867400" y="51054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结构助词，的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5791200" y="5715000"/>
            <a:ext cx="1219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凭借，用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8001000" y="57150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即使。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5638800" y="347663"/>
            <a:ext cx="2819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Arial" panose="020B0604020202020204" pitchFamily="34" charset="0"/>
              </a:rPr>
              <a:t>同“祇”，只是</a:t>
            </a: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762000" y="0"/>
            <a:ext cx="106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kumimoji="1" lang="zh-CN" altLang="zh-CN" sz="3600" b="1">
              <a:solidFill>
                <a:srgbClr val="718F75"/>
              </a:solidFill>
              <a:latin typeface="Arial" panose="020B0604020202020204" pitchFamily="34" charset="0"/>
            </a:endParaRPr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1524000" y="685800"/>
            <a:ext cx="27432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kumimoji="1" lang="zh-CN" altLang="en-US" b="1"/>
              <a:t>世有伯乐，然后有千里马。千里马常有， </a:t>
            </a:r>
            <a:r>
              <a:rPr kumimoji="1" lang="zh-CN" altLang="en-US" b="1">
                <a:solidFill>
                  <a:srgbClr val="FF0000"/>
                </a:solidFill>
              </a:rPr>
              <a:t>而</a:t>
            </a:r>
            <a:r>
              <a:rPr kumimoji="1" lang="zh-CN" altLang="en-US" b="1"/>
              <a:t>伯乐不常有。</a:t>
            </a:r>
            <a:r>
              <a:rPr kumimoji="1" lang="zh-CN" altLang="en-US" b="1">
                <a:solidFill>
                  <a:srgbClr val="FF0000"/>
                </a:solidFill>
              </a:rPr>
              <a:t>故虽</a:t>
            </a:r>
            <a:r>
              <a:rPr kumimoji="1" lang="zh-CN" altLang="en-US" b="1"/>
              <a:t>有名马，祗辱</a:t>
            </a:r>
            <a:r>
              <a:rPr kumimoji="1" lang="zh-CN" altLang="en-US" b="1">
                <a:solidFill>
                  <a:srgbClr val="FF0000"/>
                </a:solidFill>
              </a:rPr>
              <a:t>于</a:t>
            </a:r>
            <a:r>
              <a:rPr kumimoji="1" lang="zh-CN" altLang="en-US" b="1"/>
              <a:t>奴隶人</a:t>
            </a:r>
            <a:r>
              <a:rPr kumimoji="1" lang="zh-CN" altLang="en-US" b="1">
                <a:solidFill>
                  <a:srgbClr val="FF0000"/>
                </a:solidFill>
              </a:rPr>
              <a:t>之</a:t>
            </a:r>
            <a:r>
              <a:rPr kumimoji="1" lang="zh-CN" altLang="en-US" b="1"/>
              <a:t>手，骈死于槽枥之间，不</a:t>
            </a:r>
            <a:r>
              <a:rPr kumimoji="1" lang="zh-CN" altLang="en-US" b="1">
                <a:solidFill>
                  <a:srgbClr val="FF0000"/>
                </a:solidFill>
              </a:rPr>
              <a:t>以</a:t>
            </a:r>
            <a:r>
              <a:rPr kumimoji="1" lang="zh-CN" altLang="en-US" b="1"/>
              <a:t>千里称也。</a:t>
            </a:r>
            <a:endParaRPr lang="zh-CN" altLang="en-US"/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0" y="381000"/>
            <a:ext cx="1219200" cy="419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kumimoji="1" lang="zh-CN" altLang="en-US" sz="4800" b="1">
                <a:solidFill>
                  <a:srgbClr val="FF0000"/>
                </a:solidFill>
                <a:latin typeface="宋体" panose="02010600030101010101" pitchFamily="2" charset="-122"/>
              </a:rPr>
              <a:t>看谁回答快又准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/>
      <p:bldP spid="23557" grpId="0"/>
      <p:bldP spid="23559" grpId="0" autoUpdateAnimBg="0"/>
      <p:bldP spid="23560" grpId="0" autoUpdateAnimBg="0"/>
      <p:bldP spid="23561" grpId="0" autoUpdateAnimBg="0"/>
      <p:bldP spid="23562" grpId="0" autoUpdateAnimBg="0"/>
      <p:bldP spid="23564" grpId="0" autoUpdateAnimBg="0"/>
      <p:bldP spid="23565" grpId="0" autoUpdateAnimBg="0"/>
      <p:bldP spid="23566" grpId="0" autoUpdateAnimBg="0"/>
      <p:bldP spid="23567" grpId="0" autoUpdateAnimBg="0"/>
      <p:bldP spid="23568" grpId="0" autoUpdateAnimBg="0"/>
      <p:bldP spid="23569" grpId="0" autoUpdateAnimBg="0"/>
      <p:bldP spid="23570" grpId="0"/>
      <p:bldP spid="23571" grpId="0"/>
      <p:bldP spid="23573" grpId="0"/>
      <p:bldP spid="235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97" name="Picture 21" descr="图片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6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181600" y="304800"/>
            <a:ext cx="3733800" cy="53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3333FF"/>
                </a:solidFill>
                <a:latin typeface="宋体" panose="02010600030101010101" pitchFamily="2" charset="-122"/>
              </a:rPr>
              <a:t>    </a:t>
            </a:r>
            <a:endParaRPr kumimoji="1" lang="en-US" altLang="zh-CN" sz="2800" b="1">
              <a:solidFill>
                <a:srgbClr val="3333FF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accent2"/>
                </a:solidFill>
                <a:latin typeface="宋体" panose="02010600030101010101" pitchFamily="2" charset="-122"/>
              </a:rPr>
              <a:t>一食</a:t>
            </a:r>
            <a:r>
              <a:rPr kumimoji="1" lang="zh-CN" altLang="en-US" sz="2400" b="1">
                <a:solidFill>
                  <a:schemeClr val="accent2"/>
                </a:solidFill>
                <a:latin typeface="Times New Roman" panose="02020603050405020304" pitchFamily="18" charset="0"/>
              </a:rPr>
              <a:t>：                 </a:t>
            </a:r>
            <a:r>
              <a:rPr kumimoji="1" lang="zh-CN" altLang="en-US" sz="2400" b="1">
                <a:solidFill>
                  <a:schemeClr val="accent2"/>
                </a:solidFill>
                <a:latin typeface="Arial" panose="020B0604020202020204" pitchFamily="34" charset="0"/>
              </a:rPr>
              <a:t>或：</a:t>
            </a:r>
            <a:endParaRPr kumimoji="1" lang="zh-CN" altLang="en-US" sz="2400" b="1">
              <a:solidFill>
                <a:schemeClr val="accent2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 u="sng">
                <a:solidFill>
                  <a:srgbClr val="FF0000"/>
                </a:solidFill>
                <a:latin typeface="宋体" panose="02010600030101010101" pitchFamily="2" charset="-122"/>
              </a:rPr>
              <a:t>食</a:t>
            </a:r>
            <a:r>
              <a:rPr kumimoji="1" lang="zh-CN" altLang="en-US" sz="2400" b="1">
                <a:solidFill>
                  <a:schemeClr val="accent2"/>
                </a:solidFill>
                <a:latin typeface="宋体" panose="02010600030101010101" pitchFamily="2" charset="-122"/>
              </a:rPr>
              <a:t>马者</a:t>
            </a:r>
            <a:r>
              <a:rPr kumimoji="1" lang="zh-CN" altLang="en-US" sz="2400" b="1">
                <a:solidFill>
                  <a:schemeClr val="accent2"/>
                </a:solidFill>
                <a:latin typeface="Times New Roman" panose="02020603050405020304" pitchFamily="18" charset="0"/>
              </a:rPr>
              <a:t>：</a:t>
            </a:r>
            <a:endParaRPr kumimoji="1" lang="zh-CN" altLang="en-US" sz="2400" b="1">
              <a:solidFill>
                <a:schemeClr val="accent2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accent2"/>
                </a:solidFill>
                <a:latin typeface="宋体" panose="02010600030101010101" pitchFamily="2" charset="-122"/>
              </a:rPr>
              <a:t>才美</a:t>
            </a:r>
            <a:r>
              <a:rPr kumimoji="1" lang="zh-CN" altLang="en-US" sz="2400" b="1">
                <a:solidFill>
                  <a:schemeClr val="accent2"/>
                </a:solidFill>
                <a:latin typeface="Times New Roman" panose="02020603050405020304" pitchFamily="18" charset="0"/>
              </a:rPr>
              <a:t>：</a:t>
            </a:r>
          </a:p>
          <a:p>
            <a:pPr>
              <a:spcBef>
                <a:spcPct val="50000"/>
              </a:spcBef>
            </a:pPr>
            <a:endParaRPr kumimoji="1" lang="zh-CN" altLang="en-US" sz="2400" b="1">
              <a:solidFill>
                <a:schemeClr val="accent2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外见（</a:t>
            </a:r>
            <a:r>
              <a:rPr kumimoji="1" lang="en-US" altLang="zh-CN" sz="2400" b="1">
                <a:latin typeface="宋体" panose="02010600030101010101" pitchFamily="2" charset="-122"/>
              </a:rPr>
              <a:t>xi</a:t>
            </a:r>
            <a:r>
              <a:rPr kumimoji="1" lang="en-US" altLang="zh-CN" sz="2400" b="1">
                <a:latin typeface="Times New Roman" panose="02020603050405020304" pitchFamily="18" charset="0"/>
              </a:rPr>
              <a:t>à</a:t>
            </a:r>
            <a:r>
              <a:rPr kumimoji="1" lang="en-US" altLang="zh-CN" sz="2400" b="1">
                <a:latin typeface="宋体" panose="02010600030101010101" pitchFamily="2" charset="-122"/>
              </a:rPr>
              <a:t>n</a:t>
            </a:r>
            <a:r>
              <a:rPr kumimoji="1" lang="zh-CN" altLang="en-US" sz="2400" b="1">
                <a:latin typeface="宋体" panose="02010600030101010101" pitchFamily="2" charset="-122"/>
              </a:rPr>
              <a:t>）</a:t>
            </a:r>
            <a:r>
              <a:rPr kumimoji="1" lang="zh-CN" altLang="en-US" sz="2400" b="1">
                <a:solidFill>
                  <a:schemeClr val="accent2"/>
                </a:solidFill>
                <a:latin typeface="Times New Roman" panose="02020603050405020304" pitchFamily="18" charset="0"/>
              </a:rPr>
              <a:t>：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accent2"/>
                </a:solidFill>
                <a:latin typeface="宋体" panose="02010600030101010101" pitchFamily="2" charset="-122"/>
              </a:rPr>
              <a:t>且：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accent2"/>
                </a:solidFill>
                <a:latin typeface="宋体" panose="02010600030101010101" pitchFamily="2" charset="-122"/>
              </a:rPr>
              <a:t>等</a:t>
            </a:r>
            <a:r>
              <a:rPr kumimoji="1" lang="zh-CN" altLang="en-US" sz="2400" b="1">
                <a:solidFill>
                  <a:schemeClr val="accent2"/>
                </a:solidFill>
                <a:latin typeface="Times New Roman" panose="02020603050405020304" pitchFamily="18" charset="0"/>
              </a:rPr>
              <a:t>：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accent2"/>
                </a:solidFill>
                <a:latin typeface="Times New Roman" panose="02020603050405020304" pitchFamily="18" charset="0"/>
              </a:rPr>
              <a:t>安：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是</a:t>
            </a:r>
            <a:r>
              <a:rPr kumimoji="1" lang="zh-CN" altLang="en-US" sz="2400" b="1">
                <a:solidFill>
                  <a:schemeClr val="accent2"/>
                </a:solidFill>
                <a:latin typeface="Times New Roman" panose="02020603050405020304" pitchFamily="18" charset="0"/>
              </a:rPr>
              <a:t>马：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6096000" y="8382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吃一顿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629400" y="13716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通</a:t>
            </a:r>
            <a:r>
              <a:rPr kumimoji="1" lang="zh-CN" altLang="en-US" sz="2400" b="1">
                <a:latin typeface="Times New Roman" panose="02020603050405020304" pitchFamily="18" charset="0"/>
              </a:rPr>
              <a:t>“</a:t>
            </a:r>
            <a:r>
              <a:rPr kumimoji="1" lang="zh-CN" altLang="en-US" sz="2400" b="1">
                <a:latin typeface="宋体" panose="02010600030101010101" pitchFamily="2" charset="-122"/>
              </a:rPr>
              <a:t>饲</a:t>
            </a:r>
            <a:r>
              <a:rPr kumimoji="1" lang="zh-CN" altLang="en-US" sz="2400" b="1">
                <a:latin typeface="Times New Roman" panose="02020603050405020304" pitchFamily="18" charset="0"/>
              </a:rPr>
              <a:t>”</a:t>
            </a:r>
            <a:r>
              <a:rPr kumimoji="1" lang="zh-CN" altLang="en-US" sz="2400" b="1">
                <a:latin typeface="宋体" panose="02010600030101010101" pitchFamily="2" charset="-122"/>
              </a:rPr>
              <a:t>，喂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6248400" y="1905000"/>
            <a:ext cx="2209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才能，美好的素质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315200" y="3048000"/>
            <a:ext cx="2124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表现在外面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5943600" y="41148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等同，一样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52400" y="228600"/>
            <a:ext cx="350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3333FF"/>
                </a:solidFill>
                <a:latin typeface="Times New Roman" panose="02020603050405020304" pitchFamily="18" charset="0"/>
              </a:rPr>
              <a:t>第二段   实词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3505200" y="3048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Arial" panose="020B0604020202020204" pitchFamily="34" charset="0"/>
              </a:rPr>
              <a:t>马之千里者</a:t>
            </a:r>
            <a:r>
              <a:rPr kumimoji="1" lang="zh-CN" altLang="en-US" sz="2400">
                <a:latin typeface="Arial" panose="020B0604020202020204" pitchFamily="34" charset="0"/>
              </a:rPr>
              <a:t> </a:t>
            </a:r>
            <a:r>
              <a:rPr kumimoji="1" lang="zh-CN" altLang="en-US" sz="2400" b="1">
                <a:solidFill>
                  <a:schemeClr val="accent2"/>
                </a:solidFill>
                <a:latin typeface="Times New Roman" panose="02020603050405020304" pitchFamily="18" charset="0"/>
              </a:rPr>
              <a:t>：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6019800" y="3581400"/>
            <a:ext cx="2149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Arial" panose="020B0604020202020204" pitchFamily="34" charset="0"/>
              </a:rPr>
              <a:t>尚且，况且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7813675" y="838200"/>
            <a:ext cx="1330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Arial" panose="020B0604020202020204" pitchFamily="34" charset="0"/>
              </a:rPr>
              <a:t>有时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5943600" y="4648200"/>
            <a:ext cx="1235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Arial" panose="020B0604020202020204" pitchFamily="34" charset="0"/>
              </a:rPr>
              <a:t>怎么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6172200" y="52578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这种，作代词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5410200" y="0"/>
            <a:ext cx="4114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日行千里的马，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kumimoji="1" lang="zh-CN" altLang="en-US" sz="2400" b="1">
                <a:solidFill>
                  <a:srgbClr val="FF0000"/>
                </a:solidFill>
                <a:latin typeface="宋体" panose="02010600030101010101" pitchFamily="2" charset="-122"/>
              </a:rPr>
              <a:t>之</a:t>
            </a:r>
            <a:r>
              <a:rPr kumimoji="1"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;</a:t>
            </a:r>
            <a:r>
              <a:rPr kumimoji="1" lang="zh-CN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定语后置的标志，不译</a:t>
            </a:r>
          </a:p>
          <a:p>
            <a:pPr>
              <a:spcBef>
                <a:spcPct val="50000"/>
              </a:spcBef>
            </a:pPr>
            <a:endParaRPr kumimoji="1" lang="en-US" altLang="zh-CN" sz="2400" b="1">
              <a:latin typeface="Times New Roman" panose="02020603050405020304" pitchFamily="18" charset="0"/>
            </a:endParaRPr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457200" y="981075"/>
            <a:ext cx="3178175" cy="514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1" lang="zh-CN" altLang="en-US" b="1"/>
              <a:t>马</a:t>
            </a:r>
            <a:r>
              <a:rPr kumimoji="1" lang="zh-CN" altLang="en-US" b="1">
                <a:solidFill>
                  <a:srgbClr val="FF0000"/>
                </a:solidFill>
              </a:rPr>
              <a:t>之</a:t>
            </a:r>
            <a:r>
              <a:rPr kumimoji="1" lang="zh-CN" altLang="en-US" b="1"/>
              <a:t>千里者，一食或尽粟一石。食马者不知其能千里而食也。</a:t>
            </a:r>
            <a:r>
              <a:rPr kumimoji="1" lang="zh-CN" altLang="en-US" b="1">
                <a:solidFill>
                  <a:srgbClr val="FF0000"/>
                </a:solidFill>
              </a:rPr>
              <a:t>是</a:t>
            </a:r>
            <a:r>
              <a:rPr kumimoji="1" lang="zh-CN" altLang="en-US" b="1"/>
              <a:t>马也，虽有千里之能，食不饱，力不足，才美不外见，</a:t>
            </a:r>
            <a:r>
              <a:rPr kumimoji="1" lang="zh-CN" altLang="en-US" b="1">
                <a:solidFill>
                  <a:srgbClr val="FF0000"/>
                </a:solidFill>
              </a:rPr>
              <a:t>且</a:t>
            </a:r>
            <a:r>
              <a:rPr kumimoji="1" lang="zh-CN" altLang="en-US" b="1"/>
              <a:t>欲与常马</a:t>
            </a:r>
            <a:r>
              <a:rPr kumimoji="1" lang="zh-CN" altLang="en-US" b="1">
                <a:solidFill>
                  <a:srgbClr val="FF0000"/>
                </a:solidFill>
              </a:rPr>
              <a:t>等</a:t>
            </a:r>
            <a:r>
              <a:rPr kumimoji="1" lang="zh-CN" altLang="en-US" b="1"/>
              <a:t>不可得，</a:t>
            </a:r>
            <a:r>
              <a:rPr kumimoji="1" lang="zh-CN" altLang="en-US" b="1">
                <a:solidFill>
                  <a:srgbClr val="FF0000"/>
                </a:solidFill>
              </a:rPr>
              <a:t>安</a:t>
            </a:r>
            <a:r>
              <a:rPr kumimoji="1" lang="zh-CN" altLang="en-US" b="1"/>
              <a:t>求其能千里也？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0" grpId="0" autoUpdateAnimBg="0"/>
      <p:bldP spid="24581" grpId="0" autoUpdateAnimBg="0"/>
      <p:bldP spid="24582" grpId="0" autoUpdateAnimBg="0"/>
      <p:bldP spid="24583" grpId="0" autoUpdateAnimBg="0"/>
      <p:bldP spid="24584" grpId="0" autoUpdateAnimBg="0"/>
      <p:bldP spid="24586" grpId="0"/>
      <p:bldP spid="24587" grpId="0" autoUpdateAnimBg="0"/>
      <p:bldP spid="24589" grpId="0"/>
      <p:bldP spid="24590" grpId="0"/>
      <p:bldP spid="24592" grpId="0"/>
      <p:bldP spid="24594" grpId="0" autoUpdateAnimBg="0"/>
      <p:bldP spid="245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30" name="Picture 30" descr="图片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539750" y="333375"/>
            <a:ext cx="3168650" cy="550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3333FF"/>
                </a:solidFill>
                <a:latin typeface="宋体" panose="02010600030101010101" pitchFamily="2" charset="-122"/>
              </a:rPr>
              <a:t>     </a:t>
            </a:r>
            <a:r>
              <a:rPr kumimoji="1" lang="zh-CN" altLang="en-US" sz="3200" b="1">
                <a:solidFill>
                  <a:srgbClr val="3333FF"/>
                </a:solidFill>
                <a:latin typeface="宋体" panose="02010600030101010101" pitchFamily="2" charset="-122"/>
              </a:rPr>
              <a:t>实词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 u="sng">
                <a:solidFill>
                  <a:schemeClr val="tx2"/>
                </a:solidFill>
                <a:latin typeface="宋体" panose="02010600030101010101" pitchFamily="2" charset="-122"/>
              </a:rPr>
              <a:t>策</a:t>
            </a: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之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执</a:t>
            </a:r>
            <a:r>
              <a:rPr kumimoji="1" lang="zh-CN" altLang="en-US" sz="2400" b="1" u="sng">
                <a:solidFill>
                  <a:schemeClr val="tx2"/>
                </a:solidFill>
                <a:latin typeface="宋体" panose="02010600030101010101" pitchFamily="2" charset="-122"/>
              </a:rPr>
              <a:t>策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道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  <a:endParaRPr kumimoji="1" lang="en-US" altLang="zh-CN" sz="2400" b="1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材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以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</a:p>
          <a:p>
            <a:pPr>
              <a:spcBef>
                <a:spcPct val="50000"/>
              </a:spcBef>
            </a:pPr>
            <a:endParaRPr kumimoji="1" lang="en-US" altLang="zh-CN" sz="2400" b="1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通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执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>
                <a:solidFill>
                  <a:schemeClr val="tx2"/>
                </a:solidFill>
                <a:latin typeface="宋体" panose="02010600030101010101" pitchFamily="2" charset="-122"/>
              </a:rPr>
              <a:t>临</a:t>
            </a:r>
            <a:r>
              <a:rPr kumimoji="1"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348038" y="0"/>
            <a:ext cx="25923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00504E"/>
                </a:solidFill>
                <a:latin typeface="Times New Roman" panose="02020603050405020304" pitchFamily="18" charset="0"/>
              </a:rPr>
              <a:t>第三段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051050" y="981075"/>
            <a:ext cx="3282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鞭打 名词活用为动词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051050" y="1484313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马鞭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835150" y="2060575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规律，方法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1752600" y="2667000"/>
            <a:ext cx="2987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通</a:t>
            </a:r>
            <a:r>
              <a:rPr kumimoji="1" lang="zh-CN" altLang="en-US" sz="2400" b="1">
                <a:latin typeface="Times New Roman" panose="02020603050405020304" pitchFamily="18" charset="0"/>
              </a:rPr>
              <a:t>“</a:t>
            </a:r>
            <a:r>
              <a:rPr kumimoji="1" lang="zh-CN" altLang="en-US" sz="2400" b="1">
                <a:latin typeface="宋体" panose="02010600030101010101" pitchFamily="2" charset="-122"/>
              </a:rPr>
              <a:t>才</a:t>
            </a:r>
            <a:r>
              <a:rPr kumimoji="1" lang="zh-CN" altLang="en-US" sz="2400" b="1">
                <a:latin typeface="Times New Roman" panose="02020603050405020304" pitchFamily="18" charset="0"/>
              </a:rPr>
              <a:t>”</a:t>
            </a:r>
            <a:r>
              <a:rPr kumimoji="1" lang="zh-CN" altLang="en-US" sz="2400" b="1">
                <a:latin typeface="宋体" panose="02010600030101010101" pitchFamily="2" charset="-122"/>
              </a:rPr>
              <a:t>，才华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1600200" y="4343400"/>
            <a:ext cx="1082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通晓</a:t>
            </a: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1524000" y="4876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拿，握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6400800" y="6035675"/>
            <a:ext cx="23780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kumimoji="1" lang="en-US" altLang="zh-CN" sz="2400">
              <a:latin typeface="Times New Roman" panose="02020603050405020304" pitchFamily="18" charset="0"/>
            </a:endParaRPr>
          </a:p>
          <a:p>
            <a:endParaRPr kumimoji="1"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1600200" y="54102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面对</a:t>
            </a:r>
            <a:r>
              <a:rPr kumimoji="1"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 </a:t>
            </a:r>
            <a:endParaRPr kumimoji="1" lang="zh-CN" altLang="en-US" sz="24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3429000" y="4953000"/>
            <a:ext cx="76200" cy="1447800"/>
          </a:xfrm>
          <a:prstGeom prst="leftBrace">
            <a:avLst>
              <a:gd name="adj1" fmla="val 158333"/>
              <a:gd name="adj2" fmla="val 50000"/>
            </a:avLst>
          </a:prstGeom>
          <a:noFill/>
          <a:ln w="952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zh-CN" altLang="zh-CN" sz="2400" b="1">
              <a:solidFill>
                <a:srgbClr val="3333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2971800" y="5105400"/>
            <a:ext cx="7207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3333FF"/>
                </a:solidFill>
                <a:latin typeface="宋体" panose="02010600030101010101" pitchFamily="2" charset="-122"/>
              </a:rPr>
              <a:t>虚词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3505200" y="4724400"/>
            <a:ext cx="2362200" cy="18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宋体" panose="02010600030101010101" pitchFamily="2" charset="-122"/>
              </a:rPr>
              <a:t>策</a:t>
            </a:r>
            <a:r>
              <a:rPr kumimoji="1" lang="zh-CN" altLang="en-US" sz="2800" b="1" u="sng">
                <a:solidFill>
                  <a:schemeClr val="tx2"/>
                </a:solidFill>
                <a:latin typeface="宋体" panose="02010600030101010101" pitchFamily="2" charset="-122"/>
              </a:rPr>
              <a:t>之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  <a:endParaRPr kumimoji="1" lang="en-US" altLang="zh-CN" sz="2800" b="1">
              <a:solidFill>
                <a:schemeClr val="tx2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chemeClr val="tx2"/>
                </a:solidFill>
                <a:latin typeface="宋体" panose="02010600030101010101" pitchFamily="2" charset="-122"/>
              </a:rPr>
              <a:t>其</a:t>
            </a:r>
            <a:r>
              <a:rPr kumimoji="1" lang="zh-CN" altLang="en-US" sz="2800" b="1">
                <a:latin typeface="宋体" panose="02010600030101010101" pitchFamily="2" charset="-122"/>
              </a:rPr>
              <a:t>真无马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  <a:r>
              <a:rPr kumimoji="1" lang="en-US" altLang="zh-CN" sz="2800" b="1">
                <a:solidFill>
                  <a:schemeClr val="tx2"/>
                </a:solidFill>
                <a:latin typeface="宋体" panose="02010600030101010101" pitchFamily="2" charset="-122"/>
              </a:rPr>
              <a:t>  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宋体" panose="02010600030101010101" pitchFamily="2" charset="-122"/>
              </a:rPr>
              <a:t>鸣</a:t>
            </a:r>
            <a:r>
              <a:rPr kumimoji="1" lang="zh-CN" altLang="en-US" sz="2800" b="1" u="sng">
                <a:solidFill>
                  <a:schemeClr val="tx2"/>
                </a:solidFill>
                <a:latin typeface="宋体" panose="02010600030101010101" pitchFamily="2" charset="-122"/>
              </a:rPr>
              <a:t>之</a:t>
            </a:r>
            <a:r>
              <a:rPr kumimoji="1"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rPr>
              <a:t>——</a:t>
            </a:r>
          </a:p>
        </p:txBody>
      </p:sp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5029200" y="4724400"/>
            <a:ext cx="3124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宋体" panose="02010600030101010101" pitchFamily="2" charset="-122"/>
              </a:rPr>
              <a:t>代词，千里马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1600200" y="3200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>
                <a:latin typeface="宋体" panose="02010600030101010101" pitchFamily="2" charset="-122"/>
              </a:rPr>
              <a:t>按照</a:t>
            </a:r>
          </a:p>
        </p:txBody>
      </p:sp>
      <p:sp>
        <p:nvSpPr>
          <p:cNvPr id="25624" name="Text Box 24"/>
          <p:cNvSpPr txBox="1">
            <a:spLocks noChangeArrowheads="1"/>
          </p:cNvSpPr>
          <p:nvPr/>
        </p:nvSpPr>
        <p:spPr bwMode="auto">
          <a:xfrm>
            <a:off x="5105400" y="6096000"/>
            <a:ext cx="33734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宋体" panose="02010600030101010101" pitchFamily="2" charset="-122"/>
              </a:rPr>
              <a:t>音节助词，无意义</a:t>
            </a:r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5410200" y="685800"/>
            <a:ext cx="339407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1" lang="zh-CN" altLang="en-US" b="1"/>
              <a:t>策</a:t>
            </a:r>
            <a:r>
              <a:rPr kumimoji="1" lang="zh-CN" altLang="en-US" b="1">
                <a:solidFill>
                  <a:srgbClr val="FF0000"/>
                </a:solidFill>
              </a:rPr>
              <a:t>之</a:t>
            </a:r>
            <a:r>
              <a:rPr kumimoji="1" lang="zh-CN" altLang="en-US" b="1"/>
              <a:t>不</a:t>
            </a:r>
            <a:r>
              <a:rPr kumimoji="1" lang="zh-CN" altLang="en-US" b="1">
                <a:solidFill>
                  <a:srgbClr val="FF0000"/>
                </a:solidFill>
              </a:rPr>
              <a:t>以</a:t>
            </a:r>
            <a:r>
              <a:rPr kumimoji="1" lang="zh-CN" altLang="en-US" b="1"/>
              <a:t>其道，食之不能尽其材，鸣</a:t>
            </a:r>
            <a:r>
              <a:rPr kumimoji="1" lang="zh-CN" altLang="en-US" b="1">
                <a:solidFill>
                  <a:srgbClr val="FF0000"/>
                </a:solidFill>
              </a:rPr>
              <a:t>之</a:t>
            </a:r>
            <a:r>
              <a:rPr kumimoji="1" lang="zh-CN" altLang="en-US" b="1"/>
              <a:t>而不能通其意，执策而临之，曰：</a:t>
            </a:r>
            <a:r>
              <a:rPr kumimoji="1" lang="zh-CN" altLang="en-US" b="1">
                <a:latin typeface="Arial" panose="020B0604020202020204" pitchFamily="34" charset="0"/>
              </a:rPr>
              <a:t>“</a:t>
            </a:r>
            <a:r>
              <a:rPr kumimoji="1" lang="zh-CN" altLang="en-US" b="1"/>
              <a:t>天下无马！</a:t>
            </a:r>
            <a:r>
              <a:rPr kumimoji="1" lang="zh-CN" altLang="en-US" b="1">
                <a:latin typeface="Arial" panose="020B0604020202020204" pitchFamily="34" charset="0"/>
              </a:rPr>
              <a:t>”</a:t>
            </a:r>
            <a:r>
              <a:rPr kumimoji="1" lang="zh-CN" altLang="en-US" b="1"/>
              <a:t>呜呼！</a:t>
            </a:r>
            <a:r>
              <a:rPr kumimoji="1" lang="zh-CN" altLang="en-US" b="1">
                <a:solidFill>
                  <a:schemeClr val="tx2"/>
                </a:solidFill>
              </a:rPr>
              <a:t>其</a:t>
            </a:r>
            <a:r>
              <a:rPr kumimoji="1" lang="zh-CN" altLang="en-US" b="1"/>
              <a:t>真无马邪？其真不知马也。</a:t>
            </a:r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5486400" y="5181600"/>
            <a:ext cx="286543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　</a:t>
            </a:r>
            <a:r>
              <a:rPr kumimoji="1" lang="zh-CN" altLang="en-US" sz="2800" b="1">
                <a:latin typeface="宋体" panose="02010600030101010101" pitchFamily="2" charset="-122"/>
              </a:rPr>
              <a:t>表反问、推测</a:t>
            </a:r>
          </a:p>
          <a:p>
            <a:r>
              <a:rPr kumimoji="1" lang="zh-CN" altLang="en-US" sz="2800" b="1">
                <a:latin typeface="宋体" panose="02010600030101010101" pitchFamily="2" charset="-122"/>
              </a:rPr>
              <a:t>的语气，   难道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autoUpdateAnimBg="0"/>
      <p:bldP spid="25605" grpId="0" autoUpdateAnimBg="0"/>
      <p:bldP spid="25606" grpId="0" autoUpdateAnimBg="0"/>
      <p:bldP spid="25608" grpId="0" autoUpdateAnimBg="0"/>
      <p:bldP spid="25610" grpId="0" autoUpdateAnimBg="0"/>
      <p:bldP spid="25611" grpId="0" autoUpdateAnimBg="0"/>
      <p:bldP spid="25613" grpId="0" autoUpdateAnimBg="0"/>
      <p:bldP spid="25616" grpId="0" animBg="1"/>
      <p:bldP spid="25620" grpId="0"/>
      <p:bldP spid="25621" grpId="0"/>
      <p:bldP spid="25622" grpId="0" autoUpdateAnimBg="0"/>
      <p:bldP spid="25623" grpId="0" autoUpdateAnimBg="0"/>
      <p:bldP spid="25624" grpId="0" autoUpdateAnimBg="0"/>
      <p:bldP spid="25625" grpId="0"/>
      <p:bldP spid="25631" grpId="0"/>
    </p:bld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1231</TotalTime>
  <Words>1290</Words>
  <Application>Microsoft Office PowerPoint</Application>
  <PresentationFormat>全屏显示(4:3)</PresentationFormat>
  <Paragraphs>193</Paragraphs>
  <Slides>16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Crayons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品读赏析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Administrator</cp:lastModifiedBy>
  <cp:revision>87</cp:revision>
  <cp:lastPrinted>1601-01-01T00:00:00Z</cp:lastPrinted>
  <dcterms:created xsi:type="dcterms:W3CDTF">1601-01-01T00:00:00Z</dcterms:created>
  <dcterms:modified xsi:type="dcterms:W3CDTF">2015-08-27T02:38:22Z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